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y="6858000" cx="12192000"/>
  <p:notesSz cx="7102475" cy="9388475"/>
  <p:embeddedFontLst>
    <p:embeddedFont>
      <p:font typeface="Gill Sans"/>
      <p:regular r:id="rId52"/>
      <p:bold r:id="rId53"/>
    </p:embeddedFont>
    <p:embeddedFont>
      <p:font typeface="Open Sans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616">
          <p15:clr>
            <a:srgbClr val="A4A3A4"/>
          </p15:clr>
        </p15:guide>
        <p15:guide id="2" orient="horz" pos="3264">
          <p15:clr>
            <a:srgbClr val="A4A3A4"/>
          </p15:clr>
        </p15:guide>
        <p15:guide id="3" pos="6912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4008">
          <p15:clr>
            <a:srgbClr val="A4A3A4"/>
          </p15:clr>
        </p15:guide>
        <p15:guide id="6" orient="horz" pos="2352">
          <p15:clr>
            <a:srgbClr val="A4A3A4"/>
          </p15:clr>
        </p15:guide>
        <p15:guide id="7" pos="6696">
          <p15:clr>
            <a:srgbClr val="A4A3A4"/>
          </p15:clr>
        </p15:guide>
        <p15:guide id="8" pos="2136">
          <p15:clr>
            <a:srgbClr val="A4A3A4"/>
          </p15:clr>
        </p15:guide>
        <p15:guide id="9" pos="2760">
          <p15:clr>
            <a:srgbClr val="A4A3A4"/>
          </p15:clr>
        </p15:guide>
        <p15:guide id="10" pos="3288">
          <p15:clr>
            <a:srgbClr val="A4A3A4"/>
          </p15:clr>
        </p15:guide>
        <p15:guide id="11" pos="4032">
          <p15:clr>
            <a:srgbClr val="A4A3A4"/>
          </p15:clr>
        </p15:guide>
        <p15:guide id="12" pos="4392">
          <p15:clr>
            <a:srgbClr val="A4A3A4"/>
          </p15:clr>
        </p15:guide>
        <p15:guide id="13" pos="4944">
          <p15:clr>
            <a:srgbClr val="A4A3A4"/>
          </p15:clr>
        </p15:guide>
        <p15:guide id="14" pos="5544">
          <p15:clr>
            <a:srgbClr val="A4A3A4"/>
          </p15:clr>
        </p15:guide>
        <p15:guide id="15" pos="6072">
          <p15:clr>
            <a:srgbClr val="A4A3A4"/>
          </p15:clr>
        </p15:guide>
        <p15:guide id="16" orient="horz" pos="2448">
          <p15:clr>
            <a:srgbClr val="A4A3A4"/>
          </p15:clr>
        </p15:guide>
        <p15:guide id="17" pos="5256">
          <p15:clr>
            <a:srgbClr val="A4A3A4"/>
          </p15:clr>
        </p15:guide>
        <p15:guide id="18" pos="7261">
          <p15:clr>
            <a:srgbClr val="A4A3A4"/>
          </p15:clr>
        </p15:guide>
      </p15:sldGuideLst>
    </p:ext>
    <p:ext uri="GoogleSlidesCustomDataVersion2">
      <go:slidesCustomData xmlns:go="http://customooxmlschemas.google.com/" r:id="rId58" roundtripDataSignature="AMtx7mgDRaenlHqp2AdhMM3Fwnq+R6Fo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CFF2620-6510-4C97-8050-D784E26DAB6E}">
  <a:tblStyle styleId="{9CFF2620-6510-4C97-8050-D784E26DAB6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616" orient="horz"/>
        <p:guide pos="3264" orient="horz"/>
        <p:guide pos="6912"/>
        <p:guide orient="horz"/>
        <p:guide pos="4008" orient="horz"/>
        <p:guide pos="2352" orient="horz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font" Target="fonts/GillSans-bold.fntdata"/><Relationship Id="rId52" Type="http://schemas.openxmlformats.org/officeDocument/2006/relationships/font" Target="fonts/GillSans-regular.fntdata"/><Relationship Id="rId11" Type="http://schemas.openxmlformats.org/officeDocument/2006/relationships/slide" Target="slides/slide4.xml"/><Relationship Id="rId55" Type="http://schemas.openxmlformats.org/officeDocument/2006/relationships/font" Target="fonts/OpenSans-bold.fntdata"/><Relationship Id="rId10" Type="http://schemas.openxmlformats.org/officeDocument/2006/relationships/slide" Target="slides/slide3.xml"/><Relationship Id="rId54" Type="http://schemas.openxmlformats.org/officeDocument/2006/relationships/font" Target="fonts/OpenSans-regular.fntdata"/><Relationship Id="rId13" Type="http://schemas.openxmlformats.org/officeDocument/2006/relationships/slide" Target="slides/slide6.xml"/><Relationship Id="rId57" Type="http://schemas.openxmlformats.org/officeDocument/2006/relationships/font" Target="fonts/OpenSans-boldItalic.fntdata"/><Relationship Id="rId12" Type="http://schemas.openxmlformats.org/officeDocument/2006/relationships/slide" Target="slides/slide5.xml"/><Relationship Id="rId56" Type="http://schemas.openxmlformats.org/officeDocument/2006/relationships/font" Target="fonts/OpenSans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58" Type="http://customschemas.google.com/relationships/presentationmetadata" Target="meta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5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6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7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7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4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4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8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8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9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9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0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0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1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1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2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p12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3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p13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4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4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5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5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6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7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7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8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18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9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19:notes"/>
          <p:cNvSpPr txBox="1"/>
          <p:nvPr>
            <p:ph idx="1" type="body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0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20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1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p21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2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p22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3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23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4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p24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5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p25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6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p26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7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p27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-36103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8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9" name="Google Shape;479;p28:notes"/>
          <p:cNvSpPr txBox="1"/>
          <p:nvPr>
            <p:ph idx="1" type="body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33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9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p29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0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30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1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p31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2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0" name="Google Shape;510;p32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3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p33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4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p34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5:notes"/>
          <p:cNvSpPr/>
          <p:nvPr>
            <p:ph idx="2" type="sldImg"/>
          </p:nvPr>
        </p:nvSpPr>
        <p:spPr>
          <a:xfrm>
            <a:off x="735013" y="11731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0" name="Google Shape;530;p35:notes"/>
          <p:cNvSpPr txBox="1"/>
          <p:nvPr>
            <p:ph idx="1" type="body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anchorCtr="0" anchor="t" bIns="19775" lIns="39575" spcFirstLastPara="1" rIns="39575" wrap="square" tIns="19775">
            <a:noAutofit/>
          </a:bodyPr>
          <a:lstStyle/>
          <a:p>
            <a:pPr indent="0" lvl="0" marL="7420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6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36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7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7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8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38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9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9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0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0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1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41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2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3:notes"/>
          <p:cNvSpPr txBox="1"/>
          <p:nvPr>
            <p:ph idx="1" type="body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43:notes"/>
          <p:cNvSpPr/>
          <p:nvPr>
            <p:ph idx="2" type="sldImg"/>
          </p:nvPr>
        </p:nvSpPr>
        <p:spPr>
          <a:xfrm>
            <a:off x="1183975" y="704125"/>
            <a:ext cx="4735200" cy="3520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6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7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8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8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9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59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59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59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5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1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1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61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6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2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2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2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6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3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4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4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chemeClr val="accen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8"/>
          <p:cNvSpPr/>
          <p:nvPr/>
        </p:nvSpPr>
        <p:spPr>
          <a:xfrm>
            <a:off x="0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" name="Google Shape;91;p48"/>
          <p:cNvSpPr/>
          <p:nvPr/>
        </p:nvSpPr>
        <p:spPr>
          <a:xfrm>
            <a:off x="1500188" y="1173106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" name="Google Shape;92;p48"/>
          <p:cNvSpPr/>
          <p:nvPr/>
        </p:nvSpPr>
        <p:spPr>
          <a:xfrm>
            <a:off x="2694429" y="0"/>
            <a:ext cx="6803142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3" name="Google Shape;93;p48"/>
          <p:cNvSpPr txBox="1"/>
          <p:nvPr>
            <p:ph type="ctrTitle"/>
          </p:nvPr>
        </p:nvSpPr>
        <p:spPr>
          <a:xfrm>
            <a:off x="2899790" y="810227"/>
            <a:ext cx="6392421" cy="3831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 spd="slow">
    <p:wipe dir="l"/>
  </p:transition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9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" name="Google Shape;96;p49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" name="Google Shape;97;p49"/>
          <p:cNvSpPr/>
          <p:nvPr/>
        </p:nvSpPr>
        <p:spPr>
          <a:xfrm flipH="1" rot="-5400000">
            <a:off x="-9389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" name="Google Shape;98;p49"/>
          <p:cNvSpPr/>
          <p:nvPr/>
        </p:nvSpPr>
        <p:spPr>
          <a:xfrm flipH="1">
            <a:off x="-10617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9" name="Google Shape;99;p49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rgbClr val="E3C4F9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0" name="Google Shape;100;p49"/>
          <p:cNvSpPr txBox="1"/>
          <p:nvPr>
            <p:ph type="title"/>
          </p:nvPr>
        </p:nvSpPr>
        <p:spPr>
          <a:xfrm>
            <a:off x="3460565" y="1057274"/>
            <a:ext cx="7965461" cy="9941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b="1" sz="3600"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9"/>
          <p:cNvSpPr txBox="1"/>
          <p:nvPr>
            <p:ph idx="1" type="body"/>
          </p:nvPr>
        </p:nvSpPr>
        <p:spPr>
          <a:xfrm>
            <a:off x="3460565" y="2303029"/>
            <a:ext cx="7965460" cy="3497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49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l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50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05" name="Google Shape;105;p50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72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50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50"/>
          <p:cNvSpPr txBox="1"/>
          <p:nvPr>
            <p:ph type="title"/>
          </p:nvPr>
        </p:nvSpPr>
        <p:spPr>
          <a:xfrm>
            <a:off x="1451206" y="1129513"/>
            <a:ext cx="5532328" cy="1830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50"/>
          <p:cNvSpPr/>
          <p:nvPr>
            <p:ph idx="2" type="pic"/>
          </p:nvPr>
        </p:nvSpPr>
        <p:spPr>
          <a:xfrm>
            <a:off x="8124389" y="1122542"/>
            <a:ext cx="2791171" cy="386632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09" name="Google Shape;109;p50"/>
          <p:cNvSpPr txBox="1"/>
          <p:nvPr>
            <p:ph idx="1" type="body"/>
          </p:nvPr>
        </p:nvSpPr>
        <p:spPr>
          <a:xfrm>
            <a:off x="1450329" y="3145992"/>
            <a:ext cx="5524404" cy="2003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10" name="Google Shape;110;p50"/>
          <p:cNvSpPr txBox="1"/>
          <p:nvPr>
            <p:ph idx="10" type="dt"/>
          </p:nvPr>
        </p:nvSpPr>
        <p:spPr>
          <a:xfrm>
            <a:off x="1447382" y="5469856"/>
            <a:ext cx="5527351" cy="320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50"/>
          <p:cNvSpPr txBox="1"/>
          <p:nvPr>
            <p:ph idx="11" type="ftr"/>
          </p:nvPr>
        </p:nvSpPr>
        <p:spPr>
          <a:xfrm>
            <a:off x="1447382" y="318640"/>
            <a:ext cx="5541004" cy="320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50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3" name="Google Shape;113;p50"/>
          <p:cNvCxnSpPr/>
          <p:nvPr/>
        </p:nvCxnSpPr>
        <p:spPr>
          <a:xfrm>
            <a:off x="1447382" y="3143605"/>
            <a:ext cx="5527351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" name="Google Shape;114;p5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1E0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mparison 1">
  <p:cSld name="1_Comparison 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1"/>
          <p:cNvSpPr txBox="1"/>
          <p:nvPr>
            <p:ph type="title"/>
          </p:nvPr>
        </p:nvSpPr>
        <p:spPr>
          <a:xfrm>
            <a:off x="4364809" y="1057274"/>
            <a:ext cx="7043617" cy="2520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51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8" name="Google Shape;118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1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0" name="Google Shape;120;p51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21" name="Google Shape;12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51"/>
          <p:cNvSpPr txBox="1"/>
          <p:nvPr>
            <p:ph idx="12" type="sldNum"/>
          </p:nvPr>
        </p:nvSpPr>
        <p:spPr>
          <a:xfrm>
            <a:off x="10438475" y="457199"/>
            <a:ext cx="987552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51"/>
          <p:cNvSpPr txBox="1"/>
          <p:nvPr>
            <p:ph idx="1" type="body"/>
          </p:nvPr>
        </p:nvSpPr>
        <p:spPr>
          <a:xfrm>
            <a:off x="4364808" y="3808750"/>
            <a:ext cx="7043618" cy="2233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 spd="slow">
    <p:wipe dir="l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4">
  <p:cSld name="Comparison 4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2"/>
          <p:cNvSpPr/>
          <p:nvPr/>
        </p:nvSpPr>
        <p:spPr>
          <a:xfrm>
            <a:off x="8989454" y="3427336"/>
            <a:ext cx="3202546" cy="3430665"/>
          </a:xfrm>
          <a:custGeom>
            <a:rect b="b" l="l" r="r" t="t"/>
            <a:pathLst>
              <a:path extrusionOk="0" h="3430665" w="3202546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6" name="Google Shape;126;p52"/>
          <p:cNvSpPr/>
          <p:nvPr/>
        </p:nvSpPr>
        <p:spPr>
          <a:xfrm>
            <a:off x="8989454" y="3654149"/>
            <a:ext cx="3202546" cy="3203852"/>
          </a:xfrm>
          <a:custGeom>
            <a:rect b="b" l="l" r="r" t="t"/>
            <a:pathLst>
              <a:path extrusionOk="0" h="3203852" w="3202546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7" name="Google Shape;127;p52"/>
          <p:cNvSpPr/>
          <p:nvPr/>
        </p:nvSpPr>
        <p:spPr>
          <a:xfrm>
            <a:off x="8989455" y="1"/>
            <a:ext cx="3202545" cy="3437345"/>
          </a:xfrm>
          <a:custGeom>
            <a:rect b="b" l="l" r="r" t="t"/>
            <a:pathLst>
              <a:path extrusionOk="0" h="3437345" w="32025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" name="Google Shape;128;p52"/>
          <p:cNvSpPr/>
          <p:nvPr/>
        </p:nvSpPr>
        <p:spPr>
          <a:xfrm>
            <a:off x="8989454" y="6681"/>
            <a:ext cx="3202546" cy="3436477"/>
          </a:xfrm>
          <a:custGeom>
            <a:rect b="b" l="l" r="r" t="t"/>
            <a:pathLst>
              <a:path extrusionOk="0" h="3436477" w="3202546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9" name="Google Shape;129;p52"/>
          <p:cNvSpPr txBox="1"/>
          <p:nvPr>
            <p:ph type="title"/>
          </p:nvPr>
        </p:nvSpPr>
        <p:spPr>
          <a:xfrm>
            <a:off x="914399" y="834635"/>
            <a:ext cx="7796464" cy="1222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52"/>
          <p:cNvSpPr txBox="1"/>
          <p:nvPr>
            <p:ph idx="12" type="sldNum"/>
          </p:nvPr>
        </p:nvSpPr>
        <p:spPr>
          <a:xfrm>
            <a:off x="10438475" y="457199"/>
            <a:ext cx="987552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1" name="Google Shape;131;p52"/>
          <p:cNvSpPr txBox="1"/>
          <p:nvPr>
            <p:ph idx="1" type="body"/>
          </p:nvPr>
        </p:nvSpPr>
        <p:spPr>
          <a:xfrm>
            <a:off x="914400" y="2303028"/>
            <a:ext cx="3283119" cy="3720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52"/>
          <p:cNvSpPr txBox="1"/>
          <p:nvPr>
            <p:ph idx="2" type="body"/>
          </p:nvPr>
        </p:nvSpPr>
        <p:spPr>
          <a:xfrm>
            <a:off x="4782159" y="2303028"/>
            <a:ext cx="3284951" cy="3720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 spd="slow">
    <p:wipe dir="l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53"/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135" name="Google Shape;135;p53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6" name="Google Shape;136;p53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37" name="Google Shape;137;p53"/>
          <p:cNvGrpSpPr/>
          <p:nvPr/>
        </p:nvGrpSpPr>
        <p:grpSpPr>
          <a:xfrm rot="10800000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38" name="Google Shape;138;p53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39" name="Google Shape;139;p53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140" name="Google Shape;140;p53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1" name="Google Shape;141;p53"/>
          <p:cNvSpPr txBox="1"/>
          <p:nvPr>
            <p:ph type="title"/>
          </p:nvPr>
        </p:nvSpPr>
        <p:spPr>
          <a:xfrm>
            <a:off x="914400" y="1057274"/>
            <a:ext cx="6583680" cy="15313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53"/>
          <p:cNvSpPr txBox="1"/>
          <p:nvPr>
            <p:ph idx="1" type="body"/>
          </p:nvPr>
        </p:nvSpPr>
        <p:spPr>
          <a:xfrm>
            <a:off x="914400" y="2834640"/>
            <a:ext cx="6583680" cy="3207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indent="-3556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53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l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4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6" name="Google Shape;146;p54"/>
          <p:cNvSpPr/>
          <p:nvPr/>
        </p:nvSpPr>
        <p:spPr>
          <a:xfrm>
            <a:off x="7527501" y="0"/>
            <a:ext cx="4671276" cy="6857999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7" name="Google Shape;147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54"/>
          <p:cNvSpPr txBox="1"/>
          <p:nvPr>
            <p:ph type="ctrTitle"/>
          </p:nvPr>
        </p:nvSpPr>
        <p:spPr>
          <a:xfrm>
            <a:off x="914401" y="849782"/>
            <a:ext cx="5715000" cy="272770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54"/>
          <p:cNvSpPr txBox="1"/>
          <p:nvPr>
            <p:ph idx="1" type="subTitle"/>
          </p:nvPr>
        </p:nvSpPr>
        <p:spPr>
          <a:xfrm>
            <a:off x="914401" y="3813606"/>
            <a:ext cx="5715000" cy="22346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lvl="0" algn="l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  <p:transition spd="slow">
    <p:wipe dir="l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5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65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sz="18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3" name="Google Shape;153;p65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65"/>
          <p:cNvSpPr txBox="1"/>
          <p:nvPr>
            <p:ph idx="11" type="ftr"/>
          </p:nvPr>
        </p:nvSpPr>
        <p:spPr>
          <a:xfrm>
            <a:off x="2416500" y="329307"/>
            <a:ext cx="49739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65"/>
          <p:cNvSpPr txBox="1"/>
          <p:nvPr>
            <p:ph idx="12" type="sldNum"/>
          </p:nvPr>
        </p:nvSpPr>
        <p:spPr>
          <a:xfrm>
            <a:off x="1437664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6" name="Google Shape;156;p65"/>
          <p:cNvCxnSpPr/>
          <p:nvPr/>
        </p:nvCxnSpPr>
        <p:spPr>
          <a:xfrm>
            <a:off x="2417780" y="3528542"/>
            <a:ext cx="863707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wipe dir="l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6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66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66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66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66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3" name="Google Shape;163;p66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wipe dir="l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7"/>
          <p:cNvSpPr txBox="1"/>
          <p:nvPr>
            <p:ph type="title"/>
          </p:nvPr>
        </p:nvSpPr>
        <p:spPr>
          <a:xfrm>
            <a:off x="1454239" y="1756130"/>
            <a:ext cx="8643154" cy="1887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67"/>
          <p:cNvSpPr txBox="1"/>
          <p:nvPr>
            <p:ph idx="1" type="body"/>
          </p:nvPr>
        </p:nvSpPr>
        <p:spPr>
          <a:xfrm>
            <a:off x="1454239" y="3806195"/>
            <a:ext cx="8630446" cy="1012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7" name="Google Shape;167;p67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67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67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0" name="Google Shape;170;p67"/>
          <p:cNvCxnSpPr/>
          <p:nvPr/>
        </p:nvCxnSpPr>
        <p:spPr>
          <a:xfrm>
            <a:off x="1454239" y="3804985"/>
            <a:ext cx="8630446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wipe dir="l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8"/>
          <p:cNvSpPr txBox="1"/>
          <p:nvPr>
            <p:ph type="title"/>
          </p:nvPr>
        </p:nvSpPr>
        <p:spPr>
          <a:xfrm>
            <a:off x="1449217" y="804889"/>
            <a:ext cx="9605635" cy="1059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68"/>
          <p:cNvSpPr txBox="1"/>
          <p:nvPr>
            <p:ph idx="1" type="body"/>
          </p:nvPr>
        </p:nvSpPr>
        <p:spPr>
          <a:xfrm>
            <a:off x="1447331" y="2010878"/>
            <a:ext cx="4645152" cy="3448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68"/>
          <p:cNvSpPr txBox="1"/>
          <p:nvPr>
            <p:ph idx="2" type="body"/>
          </p:nvPr>
        </p:nvSpPr>
        <p:spPr>
          <a:xfrm>
            <a:off x="6413771" y="2017343"/>
            <a:ext cx="4645152" cy="344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68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68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68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8" name="Google Shape;178;p68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wipe dir="l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9"/>
          <p:cNvSpPr txBox="1"/>
          <p:nvPr>
            <p:ph type="title"/>
          </p:nvPr>
        </p:nvSpPr>
        <p:spPr>
          <a:xfrm>
            <a:off x="1447191" y="804163"/>
            <a:ext cx="9607661" cy="1056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69"/>
          <p:cNvSpPr txBox="1"/>
          <p:nvPr>
            <p:ph idx="1" type="body"/>
          </p:nvPr>
        </p:nvSpPr>
        <p:spPr>
          <a:xfrm>
            <a:off x="1447191" y="2019549"/>
            <a:ext cx="4645152" cy="8019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82" name="Google Shape;182;p69"/>
          <p:cNvSpPr txBox="1"/>
          <p:nvPr>
            <p:ph idx="2" type="body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69"/>
          <p:cNvSpPr txBox="1"/>
          <p:nvPr>
            <p:ph idx="3" type="body"/>
          </p:nvPr>
        </p:nvSpPr>
        <p:spPr>
          <a:xfrm>
            <a:off x="6412362" y="2023003"/>
            <a:ext cx="4645152" cy="802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84" name="Google Shape;184;p69"/>
          <p:cNvSpPr txBox="1"/>
          <p:nvPr>
            <p:ph idx="4" type="body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85" name="Google Shape;185;p69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69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69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88" name="Google Shape;188;p69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wipe dir="l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0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70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70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70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94" name="Google Shape;194;p70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5" name="Google Shape;195;p7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1E0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6" name="Google Shape;196;p7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1E0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71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71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1" name="Google Shape;201;p71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1E0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2" name="Google Shape;202;p7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1E0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2"/>
          <p:cNvSpPr txBox="1"/>
          <p:nvPr>
            <p:ph type="title"/>
          </p:nvPr>
        </p:nvSpPr>
        <p:spPr>
          <a:xfrm>
            <a:off x="1444671" y="798973"/>
            <a:ext cx="3273099" cy="2247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72"/>
          <p:cNvSpPr txBox="1"/>
          <p:nvPr>
            <p:ph idx="1" type="body"/>
          </p:nvPr>
        </p:nvSpPr>
        <p:spPr>
          <a:xfrm>
            <a:off x="5043714" y="798974"/>
            <a:ext cx="6012470" cy="4658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72"/>
          <p:cNvSpPr txBox="1"/>
          <p:nvPr>
            <p:ph idx="2" type="body"/>
          </p:nvPr>
        </p:nvSpPr>
        <p:spPr>
          <a:xfrm>
            <a:off x="1444671" y="3205491"/>
            <a:ext cx="3275013" cy="2248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07" name="Google Shape;207;p72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72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72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10" name="Google Shape;210;p72"/>
          <p:cNvCxnSpPr/>
          <p:nvPr/>
        </p:nvCxnSpPr>
        <p:spPr>
          <a:xfrm>
            <a:off x="1448280" y="3205491"/>
            <a:ext cx="3269490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1" name="Google Shape;211;p72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1E0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3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73"/>
          <p:cNvSpPr txBox="1"/>
          <p:nvPr>
            <p:ph idx="1" type="body"/>
          </p:nvPr>
        </p:nvSpPr>
        <p:spPr>
          <a:xfrm rot="5400000">
            <a:off x="4527910" y="-1060599"/>
            <a:ext cx="3450613" cy="96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15" name="Google Shape;215;p73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73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73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18" name="Google Shape;218;p73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wipe dir="l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4"/>
          <p:cNvSpPr txBox="1"/>
          <p:nvPr>
            <p:ph type="title"/>
          </p:nvPr>
        </p:nvSpPr>
        <p:spPr>
          <a:xfrm rot="5400000">
            <a:off x="7917038" y="2321047"/>
            <a:ext cx="4659889" cy="1615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74"/>
          <p:cNvSpPr txBox="1"/>
          <p:nvPr>
            <p:ph idx="1" type="body"/>
          </p:nvPr>
        </p:nvSpPr>
        <p:spPr>
          <a:xfrm rot="5400000">
            <a:off x="3029143" y="-785498"/>
            <a:ext cx="4659889" cy="7828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22" name="Google Shape;222;p74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74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74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5" name="Google Shape;225;p74"/>
          <p:cNvCxnSpPr/>
          <p:nvPr/>
        </p:nvCxnSpPr>
        <p:spPr>
          <a:xfrm>
            <a:off x="9439111" y="798973"/>
            <a:ext cx="0" cy="4659889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wipe dir="l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2">
  <p:cSld name="Summary 2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5"/>
          <p:cNvSpPr/>
          <p:nvPr/>
        </p:nvSpPr>
        <p:spPr>
          <a:xfrm>
            <a:off x="8989454" y="-2546"/>
            <a:ext cx="3202546" cy="3441072"/>
          </a:xfrm>
          <a:custGeom>
            <a:rect b="b" l="l" r="r" t="t"/>
            <a:pathLst>
              <a:path extrusionOk="0" h="3441072" w="3202546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8" name="Google Shape;228;p75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p75"/>
          <p:cNvSpPr/>
          <p:nvPr/>
        </p:nvSpPr>
        <p:spPr>
          <a:xfrm flipH="1" rot="10800000">
            <a:off x="-20086" y="5331514"/>
            <a:ext cx="2148416" cy="1526486"/>
          </a:xfrm>
          <a:custGeom>
            <a:rect b="b" l="l" r="r" t="t"/>
            <a:pathLst>
              <a:path extrusionOk="0" h="1526486" w="214841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30" name="Google Shape;230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75"/>
          <p:cNvSpPr/>
          <p:nvPr/>
        </p:nvSpPr>
        <p:spPr>
          <a:xfrm>
            <a:off x="1540428" y="6470488"/>
            <a:ext cx="775021" cy="387513"/>
          </a:xfrm>
          <a:custGeom>
            <a:rect b="b" l="l" r="r" t="t"/>
            <a:pathLst>
              <a:path extrusionOk="0" h="387513" w="775021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2" name="Google Shape;232;p75"/>
          <p:cNvSpPr txBox="1"/>
          <p:nvPr>
            <p:ph type="title"/>
          </p:nvPr>
        </p:nvSpPr>
        <p:spPr>
          <a:xfrm>
            <a:off x="914400" y="1057274"/>
            <a:ext cx="7843837" cy="1012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b="1"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75"/>
          <p:cNvSpPr txBox="1"/>
          <p:nvPr>
            <p:ph idx="1" type="body"/>
          </p:nvPr>
        </p:nvSpPr>
        <p:spPr>
          <a:xfrm>
            <a:off x="914400" y="2331791"/>
            <a:ext cx="6903076" cy="3721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34" name="Google Shape;234;p75"/>
          <p:cNvSpPr/>
          <p:nvPr>
            <p:ph idx="2" type="pic"/>
          </p:nvPr>
        </p:nvSpPr>
        <p:spPr>
          <a:xfrm>
            <a:off x="8989454" y="3405189"/>
            <a:ext cx="3202546" cy="3452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35" name="Google Shape;235;p75"/>
          <p:cNvSpPr txBox="1"/>
          <p:nvPr>
            <p:ph idx="12" type="sldNum"/>
          </p:nvPr>
        </p:nvSpPr>
        <p:spPr>
          <a:xfrm>
            <a:off x="10438475" y="457199"/>
            <a:ext cx="987552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l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 2">
  <p:cSld name="Introduction 2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6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" name="Google Shape;238;p76"/>
          <p:cNvSpPr/>
          <p:nvPr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39" name="Google Shape;239;p76"/>
          <p:cNvGrpSpPr/>
          <p:nvPr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240" name="Google Shape;240;p76"/>
            <p:cNvSpPr/>
            <p:nvPr/>
          </p:nvSpPr>
          <p:spPr>
            <a:xfrm>
              <a:off x="0" y="0"/>
              <a:ext cx="2838450" cy="2857958"/>
            </a:xfrm>
            <a:custGeom>
              <a:rect b="b" l="l" r="r" t="t"/>
              <a:pathLst>
                <a:path extrusionOk="0" h="2857958" w="2838450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41" name="Google Shape;241;p76"/>
            <p:cNvSpPr/>
            <p:nvPr/>
          </p:nvSpPr>
          <p:spPr>
            <a:xfrm>
              <a:off x="1" y="1"/>
              <a:ext cx="1003449" cy="1013015"/>
            </a:xfrm>
            <a:custGeom>
              <a:rect b="b" l="l" r="r" t="t"/>
              <a:pathLst>
                <a:path extrusionOk="0" h="1013015" w="1003449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42" name="Google Shape;242;p76"/>
            <p:cNvSpPr/>
            <p:nvPr/>
          </p:nvSpPr>
          <p:spPr>
            <a:xfrm>
              <a:off x="1458332" y="590133"/>
              <a:ext cx="775021" cy="775021"/>
            </a:xfrm>
            <a:custGeom>
              <a:rect b="b" l="l" r="r" t="t"/>
              <a:pathLst>
                <a:path extrusionOk="0" h="775021" w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43" name="Google Shape;243;p76"/>
          <p:cNvSpPr txBox="1"/>
          <p:nvPr>
            <p:ph type="title"/>
          </p:nvPr>
        </p:nvSpPr>
        <p:spPr>
          <a:xfrm>
            <a:off x="5702441" y="1061623"/>
            <a:ext cx="5723586" cy="4739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b="1"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76"/>
          <p:cNvSpPr/>
          <p:nvPr>
            <p:ph idx="2" type="pic"/>
          </p:nvPr>
        </p:nvSpPr>
        <p:spPr>
          <a:xfrm>
            <a:off x="443345" y="0"/>
            <a:ext cx="4344695" cy="63595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wipe dir="l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1">
  <p:cSld name="Timeline 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7"/>
          <p:cNvSpPr/>
          <p:nvPr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7" name="Google Shape;247;p77"/>
          <p:cNvSpPr/>
          <p:nvPr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77"/>
          <p:cNvSpPr txBox="1"/>
          <p:nvPr>
            <p:ph type="title"/>
          </p:nvPr>
        </p:nvSpPr>
        <p:spPr>
          <a:xfrm>
            <a:off x="914400" y="965393"/>
            <a:ext cx="7631709" cy="10916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ill Sans"/>
              <a:buNone/>
              <a:defRPr sz="36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77"/>
          <p:cNvSpPr txBox="1"/>
          <p:nvPr>
            <p:ph idx="1" type="body"/>
          </p:nvPr>
        </p:nvSpPr>
        <p:spPr>
          <a:xfrm>
            <a:off x="914400" y="2303028"/>
            <a:ext cx="3283119" cy="41441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ill Sans"/>
              <a:buAutoNum type="arabicPeriod"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ill Sans"/>
              <a:buAutoNum type="alphaLcPeriod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ill Sans"/>
              <a:buAutoNum type="arabicParenR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Gill Sans"/>
              <a:buAutoNum type="alphaLcParenR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77"/>
          <p:cNvSpPr txBox="1"/>
          <p:nvPr>
            <p:ph idx="2" type="body"/>
          </p:nvPr>
        </p:nvSpPr>
        <p:spPr>
          <a:xfrm>
            <a:off x="4782159" y="2303028"/>
            <a:ext cx="3763950" cy="41441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p77"/>
          <p:cNvSpPr/>
          <p:nvPr>
            <p:ph idx="3" type="pic"/>
          </p:nvPr>
        </p:nvSpPr>
        <p:spPr>
          <a:xfrm>
            <a:off x="8989454" y="965393"/>
            <a:ext cx="3202545" cy="58926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grpSp>
        <p:nvGrpSpPr>
          <p:cNvPr id="252" name="Google Shape;252;p77"/>
          <p:cNvGrpSpPr/>
          <p:nvPr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53" name="Google Shape;253;p77"/>
            <p:cNvSpPr/>
            <p:nvPr/>
          </p:nvSpPr>
          <p:spPr>
            <a:xfrm rot="10800000">
              <a:off x="12797096" y="4000041"/>
              <a:ext cx="2838450" cy="2857958"/>
            </a:xfrm>
            <a:custGeom>
              <a:rect b="b" l="l" r="r" t="t"/>
              <a:pathLst>
                <a:path extrusionOk="0" h="2857958" w="2838450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4" name="Google Shape;254;p77"/>
            <p:cNvSpPr/>
            <p:nvPr/>
          </p:nvSpPr>
          <p:spPr>
            <a:xfrm rot="10800000">
              <a:off x="13664918" y="4867733"/>
              <a:ext cx="1970627" cy="1990267"/>
            </a:xfrm>
            <a:custGeom>
              <a:rect b="b" l="l" r="r" t="t"/>
              <a:pathLst>
                <a:path extrusionOk="0" h="1990267" w="197062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5" name="Google Shape;255;p77"/>
            <p:cNvSpPr/>
            <p:nvPr/>
          </p:nvSpPr>
          <p:spPr>
            <a:xfrm rot="10800000">
              <a:off x="14632096" y="5844983"/>
              <a:ext cx="1003449" cy="1013015"/>
            </a:xfrm>
            <a:custGeom>
              <a:rect b="b" l="l" r="r" t="t"/>
              <a:pathLst>
                <a:path extrusionOk="0" h="1013015" w="1003449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56" name="Google Shape;256;p77"/>
            <p:cNvSpPr/>
            <p:nvPr/>
          </p:nvSpPr>
          <p:spPr>
            <a:xfrm rot="10800000">
              <a:off x="13402193" y="5492845"/>
              <a:ext cx="775021" cy="775021"/>
            </a:xfrm>
            <a:custGeom>
              <a:rect b="b" l="l" r="r" t="t"/>
              <a:pathLst>
                <a:path extrusionOk="0" h="775021" w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57" name="Google Shape;257;p77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l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3">
  <p:cSld name="Timeline 3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8"/>
          <p:cNvSpPr/>
          <p:nvPr/>
        </p:nvSpPr>
        <p:spPr>
          <a:xfrm>
            <a:off x="1" y="0"/>
            <a:ext cx="1550562" cy="2545382"/>
          </a:xfrm>
          <a:custGeom>
            <a:rect b="b" l="l" r="r" t="t"/>
            <a:pathLst>
              <a:path extrusionOk="0" h="2545382" w="155056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0" name="Google Shape;260;p78"/>
          <p:cNvSpPr/>
          <p:nvPr/>
        </p:nvSpPr>
        <p:spPr>
          <a:xfrm>
            <a:off x="1" y="-1"/>
            <a:ext cx="682740" cy="1500050"/>
          </a:xfrm>
          <a:custGeom>
            <a:rect b="b" l="l" r="r" t="t"/>
            <a:pathLst>
              <a:path extrusionOk="0" h="1500050" w="68274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1" name="Google Shape;261;p78"/>
          <p:cNvSpPr/>
          <p:nvPr/>
        </p:nvSpPr>
        <p:spPr>
          <a:xfrm>
            <a:off x="170445" y="314191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2" name="Google Shape;262;p78"/>
          <p:cNvSpPr txBox="1"/>
          <p:nvPr>
            <p:ph type="title"/>
          </p:nvPr>
        </p:nvSpPr>
        <p:spPr>
          <a:xfrm>
            <a:off x="1550563" y="1089213"/>
            <a:ext cx="9879437" cy="9808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ill Sans"/>
              <a:buNone/>
              <a:defRPr sz="36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78"/>
          <p:cNvSpPr txBox="1"/>
          <p:nvPr>
            <p:ph idx="1" type="body"/>
          </p:nvPr>
        </p:nvSpPr>
        <p:spPr>
          <a:xfrm>
            <a:off x="1550564" y="2331958"/>
            <a:ext cx="2975217" cy="37042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64" name="Google Shape;264;p78"/>
          <p:cNvSpPr txBox="1"/>
          <p:nvPr>
            <p:ph idx="2" type="body"/>
          </p:nvPr>
        </p:nvSpPr>
        <p:spPr>
          <a:xfrm>
            <a:off x="5087154" y="2331791"/>
            <a:ext cx="6345893" cy="3721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65" name="Google Shape;265;p78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l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3">
  <p:cSld name="Summary 3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79"/>
          <p:cNvPicPr preferRelativeResize="0"/>
          <p:nvPr/>
        </p:nvPicPr>
        <p:blipFill rotWithShape="1">
          <a:blip r:embed="rId2">
            <a:alphaModFix/>
          </a:blip>
          <a:srcRect b="0" l="0" r="0" t="7193"/>
          <a:stretch/>
        </p:blipFill>
        <p:spPr>
          <a:xfrm>
            <a:off x="1" y="-1"/>
            <a:ext cx="443344" cy="6856025"/>
          </a:xfrm>
          <a:custGeom>
            <a:rect b="b" l="l" r="r" t="t"/>
            <a:pathLst>
              <a:path extrusionOk="0" h="4795637" w="1734410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8" name="Google Shape;268;p79"/>
          <p:cNvSpPr txBox="1"/>
          <p:nvPr>
            <p:ph type="title"/>
          </p:nvPr>
        </p:nvSpPr>
        <p:spPr>
          <a:xfrm>
            <a:off x="1550564" y="1057274"/>
            <a:ext cx="9875463" cy="999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b="1"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79"/>
          <p:cNvSpPr/>
          <p:nvPr/>
        </p:nvSpPr>
        <p:spPr>
          <a:xfrm rot="10800000">
            <a:off x="-3" y="4420134"/>
            <a:ext cx="1293237" cy="2437866"/>
          </a:xfrm>
          <a:custGeom>
            <a:rect b="b" l="l" r="r" t="t"/>
            <a:pathLst>
              <a:path extrusionOk="0" h="2437866" w="1293237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0" name="Google Shape;270;p79"/>
          <p:cNvSpPr txBox="1"/>
          <p:nvPr>
            <p:ph idx="1" type="body"/>
          </p:nvPr>
        </p:nvSpPr>
        <p:spPr>
          <a:xfrm>
            <a:off x="1550564" y="2303028"/>
            <a:ext cx="5829147" cy="39615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71" name="Google Shape;271;p79"/>
          <p:cNvSpPr txBox="1"/>
          <p:nvPr>
            <p:ph idx="2" type="body"/>
          </p:nvPr>
        </p:nvSpPr>
        <p:spPr>
          <a:xfrm>
            <a:off x="7940842" y="2303028"/>
            <a:ext cx="3485184" cy="39615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72" name="Google Shape;272;p79"/>
          <p:cNvSpPr txBox="1"/>
          <p:nvPr>
            <p:ph idx="12" type="sldNum"/>
          </p:nvPr>
        </p:nvSpPr>
        <p:spPr>
          <a:xfrm>
            <a:off x="10438475" y="457199"/>
            <a:ext cx="987552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3" name="Google Shape;273;p79"/>
          <p:cNvPicPr preferRelativeResize="0"/>
          <p:nvPr/>
        </p:nvPicPr>
        <p:blipFill rotWithShape="1">
          <a:blip r:embed="rId2">
            <a:alphaModFix/>
          </a:blip>
          <a:srcRect b="0" l="0" r="0" t="7193"/>
          <a:stretch/>
        </p:blipFill>
        <p:spPr>
          <a:xfrm rot="5400000">
            <a:off x="6072641" y="-5676015"/>
            <a:ext cx="443344" cy="11795374"/>
          </a:xfrm>
          <a:custGeom>
            <a:rect b="b" l="l" r="r" t="t"/>
            <a:pathLst>
              <a:path extrusionOk="0" h="4795637" w="1734410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74" name="Google Shape;274;p79"/>
          <p:cNvPicPr preferRelativeResize="0"/>
          <p:nvPr/>
        </p:nvPicPr>
        <p:blipFill rotWithShape="1">
          <a:blip r:embed="rId3">
            <a:alphaModFix/>
          </a:blip>
          <a:srcRect b="0" l="0" r="10856" t="11443"/>
          <a:stretch/>
        </p:blipFill>
        <p:spPr>
          <a:xfrm rot="-5400000">
            <a:off x="-6447" y="6444"/>
            <a:ext cx="1961253" cy="1948364"/>
          </a:xfrm>
          <a:custGeom>
            <a:rect b="b" l="l" r="r" t="t"/>
            <a:pathLst>
              <a:path extrusionOk="0" h="1948364" w="1961253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75" name="Google Shape;275;p79"/>
          <p:cNvSpPr/>
          <p:nvPr/>
        </p:nvSpPr>
        <p:spPr>
          <a:xfrm>
            <a:off x="396626" y="4929577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2">
  <p:cSld name="Timeline 2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0"/>
          <p:cNvSpPr/>
          <p:nvPr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8" name="Google Shape;278;p80"/>
          <p:cNvSpPr/>
          <p:nvPr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9" name="Google Shape;279;p80"/>
          <p:cNvSpPr txBox="1"/>
          <p:nvPr>
            <p:ph type="title"/>
          </p:nvPr>
        </p:nvSpPr>
        <p:spPr>
          <a:xfrm>
            <a:off x="914400" y="1057274"/>
            <a:ext cx="10511627" cy="1012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ill Sans"/>
              <a:buNone/>
              <a:defRPr sz="36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80"/>
          <p:cNvSpPr txBox="1"/>
          <p:nvPr>
            <p:ph idx="1" type="body"/>
          </p:nvPr>
        </p:nvSpPr>
        <p:spPr>
          <a:xfrm>
            <a:off x="914400" y="2316067"/>
            <a:ext cx="10511627" cy="39485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42900" lvl="1" marL="914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2pPr>
            <a:lvl3pPr indent="-342900" lvl="2" marL="1371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42900" lvl="3" marL="1828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81" name="Google Shape;281;p80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wipe dir="l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33.xml"/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5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47"/>
          <p:cNvPicPr preferRelativeResize="0"/>
          <p:nvPr/>
        </p:nvPicPr>
        <p:blipFill rotWithShape="1">
          <a:blip r:embed="rId1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47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4" name="Google Shape;84;p47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5" name="Google Shape;85;p47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6" name="Google Shape;86;p47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7" name="Google Shape;87;p47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8" name="Google Shape;88;p47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</p:sldLayoutIdLst>
  <p:transition spd="slow">
    <p:wipe dir="l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Relationship Id="rId4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Relationship Id="rId4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7.png"/><Relationship Id="rId4" Type="http://schemas.openxmlformats.org/officeDocument/2006/relationships/image" Target="../media/image1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4.png"/><Relationship Id="rId4" Type="http://schemas.openxmlformats.org/officeDocument/2006/relationships/image" Target="../media/image25.png"/><Relationship Id="rId5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"/>
          <p:cNvSpPr txBox="1"/>
          <p:nvPr/>
        </p:nvSpPr>
        <p:spPr>
          <a:xfrm>
            <a:off x="1917193" y="1769936"/>
            <a:ext cx="5175504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graphicFrame>
        <p:nvGraphicFramePr>
          <p:cNvPr id="288" name="Google Shape;288;p1"/>
          <p:cNvGraphicFramePr/>
          <p:nvPr/>
        </p:nvGraphicFramePr>
        <p:xfrm>
          <a:off x="609601" y="9593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{9CFF2620-6510-4C97-8050-D784E26DAB6E}</a:tableStyleId>
              </a:tblPr>
              <a:tblGrid>
                <a:gridCol w="3546700"/>
                <a:gridCol w="3546700"/>
                <a:gridCol w="3546700"/>
              </a:tblGrid>
              <a:tr h="296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Meeting Chair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Nick Xenos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96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Secretary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Anita Saha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3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Finance/Membership/Risk Management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Chair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Lynne Bankier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5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Communications Committee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Chair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Laurie Fagan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5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Planning, Zoning and Environmental Policies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Chair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Heather Pearl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5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Environment Committee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Chair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Shelagh Jane Woods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Parks Committee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Chair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Joanne Chianello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9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Traffic Safety Committee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Chair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Bill Baggs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Social Committee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Chair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Nick Xenos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96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Fieldhouse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Coordinator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Laurie Fagan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Member at large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FCA General Meetings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Richard Lochead</a:t>
                      </a:r>
                      <a:endParaRPr b="1" sz="1600" u="none" cap="none" strike="noStrike">
                        <a:solidFill>
                          <a:srgbClr val="538CD5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Member at large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Webmaster, Technical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Alex Smith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Member at large</a:t>
                      </a:r>
                      <a:endParaRPr b="1" sz="1600" u="none" cap="none" strike="noStrike">
                        <a:solidFill>
                          <a:srgbClr val="366092"/>
                        </a:solidFill>
                      </a:endParaRPr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6092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366092"/>
                          </a:solidFill>
                        </a:rPr>
                        <a:t>reserved for new member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38CD5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38CD5"/>
                          </a:solidFill>
                        </a:rPr>
                        <a:t>Open</a:t>
                      </a:r>
                      <a:endParaRPr/>
                    </a:p>
                  </a:txBody>
                  <a:tcPr marT="10700" marB="10700" marR="10700" marL="10700" anchor="ctr">
                    <a:lnL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EEEE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9" name="Google Shape;289;p1"/>
          <p:cNvSpPr/>
          <p:nvPr/>
        </p:nvSpPr>
        <p:spPr>
          <a:xfrm>
            <a:off x="2691100" y="204775"/>
            <a:ext cx="6649200" cy="71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85675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Open Sans"/>
              <a:buNone/>
            </a:pPr>
            <a:r>
              <a:rPr b="1" i="0" lang="en-US" sz="1800" u="none" cap="none" strike="noStrike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Director Positions for November 5, 2025 CPCA Election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500"/>
              <a:buFont typeface="Calibri"/>
              <a:buNone/>
            </a:pPr>
            <a:br>
              <a:rPr b="0" i="0" lang="en-US" sz="500" u="none" cap="none" strike="noStrike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800" u="none" cap="none" strike="noStrike">
              <a:solidFill>
                <a:srgbClr val="E36C0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"/>
          <p:cNvSpPr txBox="1"/>
          <p:nvPr/>
        </p:nvSpPr>
        <p:spPr>
          <a:xfrm>
            <a:off x="437213" y="305897"/>
            <a:ext cx="11317573" cy="594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Motion 1:  To accept the revised and updated CPCA Articles of Incorporation</a:t>
            </a:r>
            <a:endParaRPr b="0" i="0" sz="2000" u="none" cap="none" strike="noStrike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000" u="none" cap="none" strike="noStrik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CPCA Membership accepts the revised CPCA Articles of Incorporation with the following changes from the original Letters Patent (1991):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The original intent of the objectives is retained but wording is updated to improve clarity.  (Section 2.2 in the revised By-Laws) 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Number of Directors Range : </a:t>
            </a:r>
            <a:r>
              <a:rPr b="1" lang="en-US" sz="160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ADD</a:t>
            </a: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Board will have a minimum of five (5) and a maximum of fifteen (15) Directors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There are two classes of membership: </a:t>
            </a:r>
            <a:r>
              <a:rPr b="1" lang="en-US" sz="160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ADD</a:t>
            </a:r>
            <a:endParaRPr sz="1600">
              <a:solidFill>
                <a:srgbClr val="76923C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i) Resident Member: lives within the association's area of operation, has the right to vote at General Meetings and to serve as 			a director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ii) Associate Member: does not live within the association's area of operation, does not have voting rights at General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Meetings, or the right to serve as a director,  but may enroll in activities and programs sponsored by the Association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"/>
          <p:cNvSpPr txBox="1"/>
          <p:nvPr/>
        </p:nvSpPr>
        <p:spPr>
          <a:xfrm>
            <a:off x="744510" y="1050177"/>
            <a:ext cx="11017800" cy="55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2000"/>
              <a:buFont typeface="Calibri"/>
              <a:buNone/>
            </a:pPr>
            <a:r>
              <a:rPr b="1" i="0" lang="en-US" sz="2000" u="none" strike="noStrike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Motion 2:  To accept the revised and updated CPCA By-Laws  (version 3A 2025 10 31)</a:t>
            </a:r>
            <a:endParaRPr b="0" sz="200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Whereas, the revised CPCA By-Laws: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Comply with ONCA  Ontario Not-for-Profit Corporations Act, 2010 Legislation  that came into effect 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October 18, 2024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  Are updated to reflect current operations &amp; practices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1" i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		Therefore, the CPCA Membership accepts the revised CPCA By-Laws.</a:t>
            </a:r>
            <a:endParaRPr b="1" i="0" sz="1600" u="none" strike="noStrike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br>
              <a:rPr b="0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"/>
          <p:cNvSpPr txBox="1"/>
          <p:nvPr/>
        </p:nvSpPr>
        <p:spPr>
          <a:xfrm>
            <a:off x="363793" y="-602873"/>
            <a:ext cx="11724967" cy="7048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1" i="0" sz="1600" u="sng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1" sz="1600" u="sng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1" i="0" sz="1600" u="sng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None/>
            </a:pPr>
            <a:r>
              <a:rPr b="1" i="0" lang="en-US" sz="1600" u="sng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Online Membership Drive May 1/24 to April 30/25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None/>
            </a:pPr>
            <a:r>
              <a:rPr b="1" i="0" lang="en-US" sz="1600" u="sng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Resident Members 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br>
              <a:rPr b="0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600"/>
              <a:buFont typeface="Arial"/>
              <a:buNone/>
            </a:pPr>
            <a:r>
              <a:rPr b="1" i="0" lang="en-US" sz="16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2024/25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None/>
            </a:pPr>
            <a:r>
              <a:rPr b="0" i="0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170 Households Joined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None/>
            </a:pPr>
            <a:r>
              <a:rPr b="0" i="0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309 Individual Members Listed within those households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br>
              <a:rPr b="0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600"/>
              <a:buFont typeface="Arial"/>
              <a:buNone/>
            </a:pPr>
            <a:r>
              <a:rPr b="1" i="0" lang="en-US" sz="16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2023/24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None/>
            </a:pPr>
            <a:r>
              <a:rPr b="0" i="0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180 Households Joined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None/>
            </a:pPr>
            <a:r>
              <a:rPr b="0" i="0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330 Individual Members Listed within those households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br>
              <a:rPr b="0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600"/>
              <a:buFont typeface="Arial"/>
              <a:buNone/>
            </a:pPr>
            <a:r>
              <a:rPr b="1" i="0" lang="en-US" sz="16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Approximate Number of Households in CP is 402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br>
              <a:rPr b="0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None/>
            </a:pPr>
            <a:r>
              <a:rPr b="1" i="1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Note:  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160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•"/>
            </a:pPr>
            <a:r>
              <a:rPr b="0" i="0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ONCA Legislation requires membership list by PERSON, not by household.  </a:t>
            </a:r>
            <a:endParaRPr/>
          </a:p>
          <a:p>
            <a:pPr indent="-10160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•"/>
            </a:pPr>
            <a:r>
              <a:rPr b="0" i="0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This change was incorporated starting with the 2023/24 online drive.</a:t>
            </a:r>
            <a:endParaRPr/>
          </a:p>
          <a:p>
            <a:pPr indent="-10160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Char char="•"/>
            </a:pPr>
            <a:r>
              <a:rPr b="0" i="0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Data collection problem is that online membership form is not filled out by everyone, so number of individual members is under-counted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Arial"/>
              <a:buNone/>
            </a:pPr>
            <a:r>
              <a:rPr b="0" i="0" lang="en-US" sz="1600" u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 b="0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4452" y="291111"/>
            <a:ext cx="9683096" cy="6275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3375" y="1605595"/>
            <a:ext cx="9525249" cy="3646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"/>
          <p:cNvSpPr txBox="1"/>
          <p:nvPr/>
        </p:nvSpPr>
        <p:spPr>
          <a:xfrm>
            <a:off x="504668" y="-219401"/>
            <a:ext cx="10842885" cy="6432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2000"/>
              <a:buFont typeface="Arial"/>
              <a:buNone/>
            </a:pPr>
            <a:r>
              <a:rPr b="1" i="0" lang="en-US" sz="2000" u="sng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Motion to Waive an Audit:</a:t>
            </a:r>
            <a:endParaRPr b="0" sz="180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br>
              <a:rPr b="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Whereas CPCA is not required to conduct a financial audit (or review engagement) under the Ontario Not For Profit Corporations Act (ONCA) but requires a motion to waive (for transparency):</a:t>
            </a:r>
            <a:endParaRPr b="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br>
              <a:rPr b="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Therefore, the membership of CPCA waives both an audit and review engagement for the 2024/25 Financial Report.</a:t>
            </a:r>
            <a:endParaRPr b="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br>
              <a:rPr b="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CPCA Financial Procedures and Records</a:t>
            </a:r>
            <a:endParaRPr b="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CPCA Board approval is required for project budgets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Receipts are required for reimbursement 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Monies are kept in a deposit-insured credit union requiring 2 signatories to release funds (as specified in the By-Laws)  </a:t>
            </a:r>
            <a:endParaRPr/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Financial Spreadsheets &amp; Receipts are stored on the CPCA Google Drive 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 txBox="1"/>
          <p:nvPr/>
        </p:nvSpPr>
        <p:spPr>
          <a:xfrm>
            <a:off x="427703" y="2041920"/>
            <a:ext cx="4527755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Community Plan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mission is to promote Champlain Park as 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welcoming, engaged and sustainable community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guided by the core interconnected goals defined by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CPCA Community Plan: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 responsive, open and accountable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A warm, welcoming neighbourhood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Planning and zoning engagement and action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Sustainable living in a healthy urban forest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Civic engagement and action</a:t>
            </a:r>
            <a:endParaRPr/>
          </a:p>
        </p:txBody>
      </p:sp>
      <p:sp>
        <p:nvSpPr>
          <p:cNvPr id="325" name="Google Shape;325;p44"/>
          <p:cNvSpPr txBox="1"/>
          <p:nvPr/>
        </p:nvSpPr>
        <p:spPr>
          <a:xfrm>
            <a:off x="481778" y="287594"/>
            <a:ext cx="9950247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Community Project Proposals Eligibility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Association’s monies must be reinvested to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the corporation’s not-for-profit purposes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Proposals must fit into:</a:t>
            </a:r>
            <a:endParaRPr/>
          </a:p>
        </p:txBody>
      </p:sp>
      <p:sp>
        <p:nvSpPr>
          <p:cNvPr id="326" name="Google Shape;326;p44"/>
          <p:cNvSpPr txBox="1"/>
          <p:nvPr/>
        </p:nvSpPr>
        <p:spPr>
          <a:xfrm>
            <a:off x="5520813" y="2041920"/>
            <a:ext cx="5805948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CPCA Objectives (Articles &amp; By-Laws)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2.2 The objectives of the Association are: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developing and fostering community spirit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to foster involvement in the community by hosting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supporting recreational, social, and educational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events and activities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providing a forum for presentation and discussion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community interests and concerns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representing the interests of the community in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association’s areas of activity and interest, as defined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by-laws, to government, tribunals and outside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organizations.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e) to cooperate with other community groups in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area and in the city on shared issues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8"/>
          <p:cNvSpPr txBox="1"/>
          <p:nvPr/>
        </p:nvSpPr>
        <p:spPr>
          <a:xfrm>
            <a:off x="1981200" y="274320"/>
            <a:ext cx="552798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CPCA - Park Committee </a:t>
            </a:r>
            <a:endParaRPr b="1" sz="3600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2025</a:t>
            </a:r>
            <a:endParaRPr/>
          </a:p>
        </p:txBody>
      </p:sp>
      <p:sp>
        <p:nvSpPr>
          <p:cNvPr id="332" name="Google Shape;332;p8"/>
          <p:cNvSpPr txBox="1"/>
          <p:nvPr/>
        </p:nvSpPr>
        <p:spPr>
          <a:xfrm>
            <a:off x="1917193" y="1769936"/>
            <a:ext cx="5175504" cy="2523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Community survey on minor park improvements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Requests for more seating / tables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Applied for Kitchissippi CILP funds – approved!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Installation TBA</a:t>
            </a:r>
            <a:endParaRPr/>
          </a:p>
        </p:txBody>
      </p:sp>
      <p:sp>
        <p:nvSpPr>
          <p:cNvPr id="333" name="Google Shape;333;p8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pic>
        <p:nvPicPr>
          <p:cNvPr descr="e0574807-78d8-4d12-9a41-2a6fee08b64b.png" id="334" name="Google Shape;3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09816" y="1769936"/>
            <a:ext cx="3758184" cy="2472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1b1436a-0d46-4832-a24d-5ca302e45ce8.png" id="335" name="Google Shape;33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3153" y="4433716"/>
            <a:ext cx="2798064" cy="19213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86467ba-8405-47e7-9fba-c6f1a0175e3c.png" id="336" name="Google Shape;33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09816" y="4433716"/>
            <a:ext cx="2203704" cy="1931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9"/>
          <p:cNvSpPr txBox="1"/>
          <p:nvPr/>
        </p:nvSpPr>
        <p:spPr>
          <a:xfrm>
            <a:off x="1981201" y="274320"/>
            <a:ext cx="52373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Location of installation</a:t>
            </a:r>
            <a:endParaRPr b="1" sz="3600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9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pic>
        <p:nvPicPr>
          <p:cNvPr descr="A collage of a park&#10;&#10;AI-generated content may be incorrect." id="343" name="Google Shape;3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8649" y="1222026"/>
            <a:ext cx="8525015" cy="4785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0"/>
          <p:cNvSpPr txBox="1"/>
          <p:nvPr/>
        </p:nvSpPr>
        <p:spPr>
          <a:xfrm>
            <a:off x="1981201" y="274320"/>
            <a:ext cx="431400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Fieldhouse Update</a:t>
            </a:r>
            <a:endParaRPr b="1" sz="3600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0"/>
          <p:cNvSpPr txBox="1"/>
          <p:nvPr/>
        </p:nvSpPr>
        <p:spPr>
          <a:xfrm>
            <a:off x="1981200" y="1371600"/>
            <a:ext cx="4828032" cy="2523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New water fountain and bottle filling station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North side of fieldhouse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Acoustic tile installation – work in progress!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0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pic>
        <p:nvPicPr>
          <p:cNvPr descr="ada2d98a-7d5e-4135-80af-ae1c4cc7e3f8.png" id="351" name="Google Shape;35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0400" y="1571566"/>
            <a:ext cx="3200400" cy="4263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1"/>
          <p:cNvSpPr txBox="1"/>
          <p:nvPr/>
        </p:nvSpPr>
        <p:spPr>
          <a:xfrm>
            <a:off x="1981201" y="274320"/>
            <a:ext cx="496373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Planning Ahead: 2026</a:t>
            </a:r>
            <a:endParaRPr/>
          </a:p>
        </p:txBody>
      </p:sp>
      <p:sp>
        <p:nvSpPr>
          <p:cNvPr id="357" name="Google Shape;357;p11"/>
          <p:cNvSpPr txBox="1"/>
          <p:nvPr/>
        </p:nvSpPr>
        <p:spPr>
          <a:xfrm>
            <a:off x="1981200" y="1371600"/>
            <a:ext cx="7929222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Community Partnership Minor Capital Program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Plan to purchase 2–3 benches (likely west side, Cowley Avenue)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Cost-sharing with City: 50% (up to $10-15K)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Application due May 1, 2026 | Installation likely 2027</a:t>
            </a:r>
            <a:endParaRPr/>
          </a:p>
        </p:txBody>
      </p:sp>
      <p:sp>
        <p:nvSpPr>
          <p:cNvPr id="358" name="Google Shape;358;p11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2"/>
          <p:cNvSpPr txBox="1"/>
          <p:nvPr>
            <p:ph type="ctrTitle"/>
          </p:nvPr>
        </p:nvSpPr>
        <p:spPr>
          <a:xfrm>
            <a:off x="2899790" y="810227"/>
            <a:ext cx="6392421" cy="412199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br>
              <a:rPr lang="en-US"/>
            </a:br>
            <a:r>
              <a:rPr lang="en-US">
                <a:solidFill>
                  <a:schemeClr val="dk1"/>
                </a:solidFill>
              </a:rPr>
              <a:t>CPCA 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TRAFFIC SAFETY COMMITTEE</a:t>
            </a:r>
            <a:br>
              <a:rPr lang="en-US"/>
            </a:br>
            <a:r>
              <a:rPr i="1" lang="en-US" sz="2800">
                <a:solidFill>
                  <a:srgbClr val="00B0F0"/>
                </a:solidFill>
              </a:rPr>
              <a:t>AGM PRESENTATION</a:t>
            </a:r>
            <a:br>
              <a:rPr i="1" lang="en-US" sz="2800">
                <a:solidFill>
                  <a:srgbClr val="00B0F0"/>
                </a:solidFill>
              </a:rPr>
            </a:br>
            <a:r>
              <a:rPr i="1" lang="en-US" sz="2800">
                <a:solidFill>
                  <a:srgbClr val="00B0F0"/>
                </a:solidFill>
              </a:rPr>
              <a:t>NOV 5, 2025</a:t>
            </a:r>
            <a:endParaRPr i="1" sz="2800">
              <a:solidFill>
                <a:srgbClr val="00B0F0"/>
              </a:solidFill>
            </a:endParaRPr>
          </a:p>
        </p:txBody>
      </p:sp>
      <p:pic>
        <p:nvPicPr>
          <p:cNvPr id="364" name="Google Shape;36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2175" y="156119"/>
            <a:ext cx="1247650" cy="1308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l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3"/>
          <p:cNvSpPr txBox="1"/>
          <p:nvPr>
            <p:ph type="title"/>
          </p:nvPr>
        </p:nvSpPr>
        <p:spPr>
          <a:xfrm>
            <a:off x="3460565" y="1057274"/>
            <a:ext cx="7965461" cy="65514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b="0" lang="en-US"/>
              <a:t>AGENDA</a:t>
            </a:r>
            <a:r>
              <a:rPr lang="en-US"/>
              <a:t>	</a:t>
            </a:r>
            <a:endParaRPr/>
          </a:p>
        </p:txBody>
      </p:sp>
      <p:sp>
        <p:nvSpPr>
          <p:cNvPr id="370" name="Google Shape;370;p13"/>
          <p:cNvSpPr txBox="1"/>
          <p:nvPr>
            <p:ph idx="1" type="body"/>
          </p:nvPr>
        </p:nvSpPr>
        <p:spPr>
          <a:xfrm>
            <a:off x="3460565" y="2133600"/>
            <a:ext cx="7965460" cy="36671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Since our last AGM</a:t>
            </a:r>
            <a:endParaRPr/>
          </a:p>
          <a:p>
            <a:pPr indent="-762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Results of April 2025 Traffic Survey</a:t>
            </a:r>
            <a:endParaRPr/>
          </a:p>
          <a:p>
            <a:pPr indent="-762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Upcoming events</a:t>
            </a:r>
            <a:endParaRPr/>
          </a:p>
          <a:p>
            <a:pPr indent="-762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371" name="Google Shape;371;p13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4"/>
          <p:cNvSpPr txBox="1"/>
          <p:nvPr>
            <p:ph type="title"/>
          </p:nvPr>
        </p:nvSpPr>
        <p:spPr>
          <a:xfrm>
            <a:off x="3460565" y="1057274"/>
            <a:ext cx="7965461" cy="65514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b="0" lang="en-US" sz="3200"/>
              <a:t>SINCE OUR LAST AGM 	</a:t>
            </a:r>
            <a:endParaRPr/>
          </a:p>
        </p:txBody>
      </p:sp>
      <p:sp>
        <p:nvSpPr>
          <p:cNvPr id="377" name="Google Shape;377;p14"/>
          <p:cNvSpPr txBox="1"/>
          <p:nvPr>
            <p:ph idx="1" type="body"/>
          </p:nvPr>
        </p:nvSpPr>
        <p:spPr>
          <a:xfrm>
            <a:off x="3460565" y="2133600"/>
            <a:ext cx="7965460" cy="36671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Survey sent out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Decline in traffic congestion on weekend probably due to shifting of NCC Bike Day hours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Still noticing traffic congestion in the neighbourhood when events close the KZM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Reached out to Safer Roads Ottawa to organize upcoming Bike Rodeo and other events</a:t>
            </a:r>
            <a:endParaRPr/>
          </a:p>
          <a:p>
            <a:pPr indent="-1905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762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378" name="Google Shape;378;p14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5"/>
          <p:cNvSpPr txBox="1"/>
          <p:nvPr>
            <p:ph type="title"/>
          </p:nvPr>
        </p:nvSpPr>
        <p:spPr>
          <a:xfrm>
            <a:off x="3460565" y="1057274"/>
            <a:ext cx="7965461" cy="67177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b="0" lang="en-US" sz="3200"/>
              <a:t>TRAFFIC SURVEY</a:t>
            </a:r>
            <a:endParaRPr/>
          </a:p>
        </p:txBody>
      </p:sp>
      <p:sp>
        <p:nvSpPr>
          <p:cNvPr id="384" name="Google Shape;384;p15"/>
          <p:cNvSpPr txBox="1"/>
          <p:nvPr>
            <p:ph idx="1" type="body"/>
          </p:nvPr>
        </p:nvSpPr>
        <p:spPr>
          <a:xfrm>
            <a:off x="3460565" y="2303029"/>
            <a:ext cx="7965460" cy="3497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 fontScale="92500" lnSpcReduction="10000"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400"/>
              <a:t>Survey was live from April 15 to 30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2400"/>
              <a:t>The Traffic Safety Survey was an opportunity for residents to provide feedback in identifying traffic issues and problem areas within Champlain Park.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2400"/>
              <a:t>Residents were asked:</a:t>
            </a:r>
            <a:endParaRPr/>
          </a:p>
          <a:p>
            <a:pPr indent="-342931" lvl="1" marL="690372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900"/>
              <a:t>Top 3 priorities of traffic related issues within CP</a:t>
            </a:r>
            <a:endParaRPr/>
          </a:p>
          <a:p>
            <a:pPr indent="-342931" lvl="1" marL="690372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900"/>
              <a:t>Areas where issues were identified</a:t>
            </a:r>
            <a:endParaRPr/>
          </a:p>
          <a:p>
            <a:pPr indent="-342931" lvl="1" marL="690372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900"/>
              <a:t>Changes you would like to see to increase traffic safety</a:t>
            </a:r>
            <a:endParaRPr sz="1900"/>
          </a:p>
        </p:txBody>
      </p:sp>
      <p:sp>
        <p:nvSpPr>
          <p:cNvPr id="385" name="Google Shape;385;p15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6"/>
          <p:cNvSpPr txBox="1"/>
          <p:nvPr>
            <p:ph type="title"/>
          </p:nvPr>
        </p:nvSpPr>
        <p:spPr>
          <a:xfrm>
            <a:off x="3460565" y="1057274"/>
            <a:ext cx="7965461" cy="67177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b="0" lang="en-US" sz="3200"/>
              <a:t>TRAFFIC SURVEY RESULTS</a:t>
            </a:r>
            <a:endParaRPr b="0" sz="3200"/>
          </a:p>
        </p:txBody>
      </p:sp>
      <p:sp>
        <p:nvSpPr>
          <p:cNvPr id="391" name="Google Shape;391;p16"/>
          <p:cNvSpPr txBox="1"/>
          <p:nvPr>
            <p:ph idx="1" type="body"/>
          </p:nvPr>
        </p:nvSpPr>
        <p:spPr>
          <a:xfrm>
            <a:off x="3460565" y="2303029"/>
            <a:ext cx="7965460" cy="3497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 lnSpcReduction="10000"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We received 61 responses highlighting approximately 150 issues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Summary: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Cut-thru traffic and speeding are the biggest offenders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By location, Clearview, Northwestern and Amanda Avenues are the main trouble spots</a:t>
            </a:r>
            <a:endParaRPr/>
          </a:p>
          <a:p>
            <a:pPr indent="-215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Note: Island Park Drive and Scott Street issues are not included but will not be ignored.</a:t>
            </a:r>
            <a:endParaRPr/>
          </a:p>
        </p:txBody>
      </p:sp>
      <p:sp>
        <p:nvSpPr>
          <p:cNvPr id="392" name="Google Shape;392;p16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98" name="Google Shape;398;p17"/>
          <p:cNvPicPr preferRelativeResize="0"/>
          <p:nvPr/>
        </p:nvPicPr>
        <p:blipFill rotWithShape="1">
          <a:blip r:embed="rId3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9" name="Google Shape;399;p17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0" name="Google Shape;400;p17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1" name="Google Shape;401;p17"/>
          <p:cNvSpPr/>
          <p:nvPr/>
        </p:nvSpPr>
        <p:spPr>
          <a:xfrm>
            <a:off x="2" y="0"/>
            <a:ext cx="12191695" cy="6858000"/>
          </a:xfrm>
          <a:prstGeom prst="rect">
            <a:avLst/>
          </a:prstGeom>
          <a:gradFill>
            <a:gsLst>
              <a:gs pos="0">
                <a:srgbClr val="EBE9E6"/>
              </a:gs>
              <a:gs pos="100000">
                <a:srgbClr val="C9C5C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02" name="Google Shape;402;p17"/>
          <p:cNvCxnSpPr/>
          <p:nvPr/>
        </p:nvCxnSpPr>
        <p:spPr>
          <a:xfrm>
            <a:off x="1453896" y="1847088"/>
            <a:ext cx="3530885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3" name="Google Shape;403;p17"/>
          <p:cNvSpPr txBox="1"/>
          <p:nvPr>
            <p:ph type="title"/>
          </p:nvPr>
        </p:nvSpPr>
        <p:spPr>
          <a:xfrm>
            <a:off x="234667" y="681644"/>
            <a:ext cx="4743438" cy="993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TRAFFIC SURVEY </a:t>
            </a:r>
            <a:endParaRPr sz="2400"/>
          </a:p>
        </p:txBody>
      </p:sp>
      <p:sp>
        <p:nvSpPr>
          <p:cNvPr id="404" name="Google Shape;404;p1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5" name="Google Shape;405;p17"/>
          <p:cNvSpPr txBox="1"/>
          <p:nvPr>
            <p:ph idx="1" type="body"/>
          </p:nvPr>
        </p:nvSpPr>
        <p:spPr>
          <a:xfrm>
            <a:off x="238299" y="2015732"/>
            <a:ext cx="4739806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400"/>
              <a:t>The focus of this survey was within our community boundaries: </a:t>
            </a:r>
            <a:endParaRPr/>
          </a:p>
          <a:p>
            <a:pPr indent="-342931" lvl="1" marL="690372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1900"/>
              <a:t>west of Tunney's Pasture,</a:t>
            </a:r>
            <a:endParaRPr/>
          </a:p>
          <a:p>
            <a:pPr indent="-342931" lvl="1" marL="690372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1900"/>
              <a:t>north of Scott Street,</a:t>
            </a:r>
            <a:endParaRPr/>
          </a:p>
          <a:p>
            <a:pPr indent="-342931" lvl="1" marL="690372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1900"/>
              <a:t>along the eastside of Island Park,</a:t>
            </a:r>
            <a:endParaRPr/>
          </a:p>
          <a:p>
            <a:pPr indent="-342931" lvl="1" marL="690372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1900"/>
              <a:t>south of the Kichi Zībī Mīkan.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200"/>
              <a:t>Issues outside boundaries were pulled from the table but will not be discarded</a:t>
            </a:r>
            <a:endParaRPr/>
          </a:p>
          <a:p>
            <a:pPr indent="-103949" lvl="0" marL="233172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 sz="2200"/>
          </a:p>
        </p:txBody>
      </p:sp>
      <p:grpSp>
        <p:nvGrpSpPr>
          <p:cNvPr id="406" name="Google Shape;406;p17"/>
          <p:cNvGrpSpPr/>
          <p:nvPr/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407" name="Google Shape;407;p17"/>
            <p:cNvSpPr/>
            <p:nvPr/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72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408" name="Google Shape;408;p17"/>
            <p:cNvSpPr/>
            <p:nvPr/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409" name="Google Shape;409;p1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2156" l="0" r="1" t="10211"/>
          <a:stretch/>
        </p:blipFill>
        <p:spPr>
          <a:xfrm>
            <a:off x="5778956" y="857912"/>
            <a:ext cx="5461780" cy="437564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pic>
        <p:nvPicPr>
          <p:cNvPr id="410" name="Google Shape;410;p17"/>
          <p:cNvPicPr preferRelativeResize="0"/>
          <p:nvPr/>
        </p:nvPicPr>
        <p:blipFill rotWithShape="1">
          <a:blip r:embed="rId3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1" name="Google Shape;411;p17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>
    <p:wipe dir="l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8"/>
          <p:cNvSpPr txBox="1"/>
          <p:nvPr>
            <p:ph idx="1" type="body"/>
          </p:nvPr>
        </p:nvSpPr>
        <p:spPr>
          <a:xfrm>
            <a:off x="4364807" y="1825840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Each response was reviewed and categorized</a:t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Location was recorded where indicated</a:t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Table was created to highlight issues and problem areas</a:t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Submissions were reviewed as they were received</a:t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Except a couple issues which were actually suggestions for change</a:t>
            </a:r>
            <a:endParaRPr/>
          </a:p>
          <a:p>
            <a:pPr indent="0" lvl="1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600"/>
          </a:p>
        </p:txBody>
      </p:sp>
      <p:sp>
        <p:nvSpPr>
          <p:cNvPr id="417" name="Google Shape;417;p18"/>
          <p:cNvSpPr txBox="1"/>
          <p:nvPr>
            <p:ph type="title"/>
          </p:nvPr>
        </p:nvSpPr>
        <p:spPr>
          <a:xfrm>
            <a:off x="4364809" y="619626"/>
            <a:ext cx="7043617" cy="1226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METHODOLOGY</a:t>
            </a:r>
            <a:endParaRPr/>
          </a:p>
        </p:txBody>
      </p:sp>
    </p:spTree>
  </p:cSld>
  <p:clrMapOvr>
    <a:masterClrMapping/>
  </p:clrMapOvr>
  <p:transition spd="slow">
    <p:wipe dir="l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9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23" name="Google Shape;423;p19"/>
          <p:cNvPicPr preferRelativeResize="0"/>
          <p:nvPr/>
        </p:nvPicPr>
        <p:blipFill rotWithShape="1">
          <a:blip r:embed="rId3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4" name="Google Shape;424;p19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5" name="Google Shape;425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BE9E6"/>
              </a:gs>
              <a:gs pos="100000">
                <a:srgbClr val="C9C5C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6" name="Google Shape;426;p19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lt1"/>
          </a:solidFill>
          <a:ln cap="flat" cmpd="sng" w="22225">
            <a:solidFill>
              <a:srgbClr val="F5A8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7" name="Google Shape;427;p19"/>
          <p:cNvSpPr txBox="1"/>
          <p:nvPr>
            <p:ph idx="1" type="body"/>
          </p:nvPr>
        </p:nvSpPr>
        <p:spPr>
          <a:xfrm>
            <a:off x="3460565" y="2303029"/>
            <a:ext cx="7965460" cy="3497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1143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28" name="Google Shape;42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5975" y="779462"/>
            <a:ext cx="10812087" cy="5345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l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0"/>
          <p:cNvSpPr txBox="1"/>
          <p:nvPr>
            <p:ph idx="1" type="body"/>
          </p:nvPr>
        </p:nvSpPr>
        <p:spPr>
          <a:xfrm>
            <a:off x="4364807" y="1825840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Bussing</a:t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Only 1submission identified Bussing as an issue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Not sure what we can do about this as it is really and OC Transpo matter</a:t>
            </a:r>
            <a:endParaRPr/>
          </a:p>
          <a:p>
            <a:pPr indent="0" lvl="2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2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 </a:t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1905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434" name="Google Shape;434;p20"/>
          <p:cNvSpPr txBox="1"/>
          <p:nvPr>
            <p:ph type="title"/>
          </p:nvPr>
        </p:nvSpPr>
        <p:spPr>
          <a:xfrm>
            <a:off x="4364809" y="735242"/>
            <a:ext cx="7043617" cy="134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	</a:t>
            </a:r>
            <a:r>
              <a:rPr lang="en-US" sz="3200"/>
              <a:t>ISSUES CATEGORIES</a:t>
            </a:r>
            <a:endParaRPr/>
          </a:p>
        </p:txBody>
      </p:sp>
    </p:spTree>
  </p:cSld>
  <p:clrMapOvr>
    <a:masterClrMapping/>
  </p:clrMapOvr>
  <p:transition spd="slow">
    <p:wipe dir="l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1"/>
          <p:cNvSpPr txBox="1"/>
          <p:nvPr>
            <p:ph idx="1" type="body"/>
          </p:nvPr>
        </p:nvSpPr>
        <p:spPr>
          <a:xfrm>
            <a:off x="4364807" y="1825840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1651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800"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Cut-thru Traffic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By far the largest problem at 38% of issues identified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Also Involves speeding and ignoring traffic laws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Some commented that this has gotten better since the adjustment to NCC Bikeday hours</a:t>
            </a:r>
            <a:endParaRPr/>
          </a:p>
        </p:txBody>
      </p:sp>
      <p:sp>
        <p:nvSpPr>
          <p:cNvPr id="440" name="Google Shape;440;p21"/>
          <p:cNvSpPr txBox="1"/>
          <p:nvPr>
            <p:ph type="title"/>
          </p:nvPr>
        </p:nvSpPr>
        <p:spPr>
          <a:xfrm>
            <a:off x="4364809" y="735242"/>
            <a:ext cx="7043617" cy="134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	- </a:t>
            </a:r>
            <a:r>
              <a:rPr lang="en-US" sz="3200"/>
              <a:t>ISSUES CATEGORIES </a:t>
            </a:r>
            <a:r>
              <a:rPr lang="en-US" sz="2800"/>
              <a:t>(CONT’D)</a:t>
            </a:r>
            <a:endParaRPr sz="3200"/>
          </a:p>
        </p:txBody>
      </p:sp>
    </p:spTree>
  </p:cSld>
  <p:clrMapOvr>
    <a:masterClrMapping/>
  </p:clrMapOvr>
  <p:transition spd="slow">
    <p:wipe dir="l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2"/>
          <p:cNvSpPr txBox="1"/>
          <p:nvPr>
            <p:ph idx="1" type="body"/>
          </p:nvPr>
        </p:nvSpPr>
        <p:spPr>
          <a:xfrm>
            <a:off x="4364807" y="1836924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Infrastructure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General condition of the roads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Lack of sidewalks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Current traffic calming measures</a:t>
            </a:r>
            <a:endParaRPr/>
          </a:p>
          <a:p>
            <a:pPr indent="0" lvl="2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</a:pPr>
            <a:r>
              <a:t/>
            </a:r>
            <a:endParaRPr sz="3900"/>
          </a:p>
        </p:txBody>
      </p:sp>
      <p:sp>
        <p:nvSpPr>
          <p:cNvPr id="446" name="Google Shape;446;p22"/>
          <p:cNvSpPr txBox="1"/>
          <p:nvPr>
            <p:ph type="title"/>
          </p:nvPr>
        </p:nvSpPr>
        <p:spPr>
          <a:xfrm>
            <a:off x="4364809" y="735242"/>
            <a:ext cx="7043617" cy="134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	- </a:t>
            </a:r>
            <a:r>
              <a:rPr lang="en-US" sz="3200"/>
              <a:t>ISSUES CATEGORIES </a:t>
            </a:r>
            <a:r>
              <a:rPr lang="en-US" sz="2800"/>
              <a:t>(CONT’D)</a:t>
            </a:r>
            <a:endParaRPr sz="3200"/>
          </a:p>
        </p:txBody>
      </p:sp>
    </p:spTree>
  </p:cSld>
  <p:clrMapOvr>
    <a:masterClrMapping/>
  </p:clrMapOvr>
  <p:transition spd="slow">
    <p:wipe dir="l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3"/>
          <p:cNvSpPr txBox="1"/>
          <p:nvPr>
            <p:ph idx="1" type="body"/>
          </p:nvPr>
        </p:nvSpPr>
        <p:spPr>
          <a:xfrm>
            <a:off x="4364807" y="1825840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The Ottawa Mosque</a:t>
            </a:r>
            <a:endParaRPr/>
          </a:p>
          <a:p>
            <a:pPr indent="-1651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A mix of issues and kudos</a:t>
            </a:r>
            <a:endParaRPr/>
          </a:p>
          <a:p>
            <a:pPr indent="0" lvl="2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Issues are localized to the area of the Mosque itself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Most of the issues stem around parking although speeding was also brought up</a:t>
            </a:r>
            <a:endParaRPr/>
          </a:p>
        </p:txBody>
      </p:sp>
      <p:sp>
        <p:nvSpPr>
          <p:cNvPr id="452" name="Google Shape;452;p23"/>
          <p:cNvSpPr txBox="1"/>
          <p:nvPr>
            <p:ph type="title"/>
          </p:nvPr>
        </p:nvSpPr>
        <p:spPr>
          <a:xfrm>
            <a:off x="4364809" y="735242"/>
            <a:ext cx="7043617" cy="134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	- </a:t>
            </a:r>
            <a:r>
              <a:rPr lang="en-US" sz="3200"/>
              <a:t>ISSUES CATEGORIES </a:t>
            </a:r>
            <a:r>
              <a:rPr lang="en-US" sz="2800"/>
              <a:t>(CONT’D)</a:t>
            </a:r>
            <a:endParaRPr sz="3200"/>
          </a:p>
        </p:txBody>
      </p:sp>
    </p:spTree>
  </p:cSld>
  <p:clrMapOvr>
    <a:masterClrMapping/>
  </p:clrMapOvr>
  <p:transition spd="slow">
    <p:wipe dir="l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4"/>
          <p:cNvSpPr txBox="1"/>
          <p:nvPr>
            <p:ph idx="1" type="body"/>
          </p:nvPr>
        </p:nvSpPr>
        <p:spPr>
          <a:xfrm>
            <a:off x="4364807" y="1825840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Parking</a:t>
            </a:r>
            <a:endParaRPr/>
          </a:p>
          <a:p>
            <a:pPr indent="-1651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Currently an issue mostly surrounding the Mosque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May be an issue to be monitored in the future with the Tunney’s Pasture redevelopment project</a:t>
            </a:r>
            <a:endParaRPr/>
          </a:p>
        </p:txBody>
      </p:sp>
      <p:sp>
        <p:nvSpPr>
          <p:cNvPr id="458" name="Google Shape;458;p24"/>
          <p:cNvSpPr txBox="1"/>
          <p:nvPr>
            <p:ph type="title"/>
          </p:nvPr>
        </p:nvSpPr>
        <p:spPr>
          <a:xfrm>
            <a:off x="4364809" y="735242"/>
            <a:ext cx="7043617" cy="134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	- </a:t>
            </a:r>
            <a:r>
              <a:rPr lang="en-US" sz="3200"/>
              <a:t>ISSUES CATEGORIES </a:t>
            </a:r>
            <a:r>
              <a:rPr lang="en-US" sz="2800"/>
              <a:t>(CONT’D)</a:t>
            </a:r>
            <a:endParaRPr sz="3200"/>
          </a:p>
        </p:txBody>
      </p:sp>
    </p:spTree>
  </p:cSld>
  <p:clrMapOvr>
    <a:masterClrMapping/>
  </p:clrMapOvr>
  <p:transition spd="slow">
    <p:wipe dir="l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5"/>
          <p:cNvSpPr txBox="1"/>
          <p:nvPr>
            <p:ph idx="1" type="body"/>
          </p:nvPr>
        </p:nvSpPr>
        <p:spPr>
          <a:xfrm>
            <a:off x="4364807" y="1825840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Resident Issues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Issues raised include hedges blocking views at intersections and cars driving the wrong way on roads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Please inspect your properties to see if there something you can do to improve visibility at intersections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464" name="Google Shape;464;p25"/>
          <p:cNvSpPr txBox="1"/>
          <p:nvPr>
            <p:ph type="title"/>
          </p:nvPr>
        </p:nvSpPr>
        <p:spPr>
          <a:xfrm>
            <a:off x="4364809" y="735242"/>
            <a:ext cx="7043617" cy="134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	- </a:t>
            </a:r>
            <a:r>
              <a:rPr lang="en-US" sz="3200"/>
              <a:t>ISSUES CATEGORIES </a:t>
            </a:r>
            <a:r>
              <a:rPr lang="en-US" sz="2800"/>
              <a:t>(CONT’D)</a:t>
            </a:r>
            <a:endParaRPr sz="3200"/>
          </a:p>
        </p:txBody>
      </p:sp>
    </p:spTree>
  </p:cSld>
  <p:clrMapOvr>
    <a:masterClrMapping/>
  </p:clrMapOvr>
  <p:transition spd="slow">
    <p:wipe dir="l"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6"/>
          <p:cNvSpPr txBox="1"/>
          <p:nvPr>
            <p:ph idx="1" type="body"/>
          </p:nvPr>
        </p:nvSpPr>
        <p:spPr>
          <a:xfrm>
            <a:off x="4364807" y="1825840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 lnSpcReduction="10000"/>
          </a:bodyPr>
          <a:lstStyle/>
          <a:p>
            <a:pPr indent="-190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/>
          </a:p>
          <a:p>
            <a:pPr indent="-342900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St. George’s School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Small percentage of identified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Issue is with parents bringing their little ones to the school or the daycare</a:t>
            </a:r>
            <a:endParaRPr/>
          </a:p>
          <a:p>
            <a:pPr indent="-1905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Principal is very responsive to our concerns</a:t>
            </a:r>
            <a:endParaRPr/>
          </a:p>
          <a:p>
            <a:pPr indent="-342900" lvl="3" marL="19431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has reminded parents of students of the speed limit and need to obey traffic laws</a:t>
            </a:r>
            <a:r>
              <a:rPr lang="en-US"/>
              <a:t>	</a:t>
            </a:r>
            <a:endParaRPr/>
          </a:p>
        </p:txBody>
      </p:sp>
      <p:sp>
        <p:nvSpPr>
          <p:cNvPr id="470" name="Google Shape;470;p26"/>
          <p:cNvSpPr txBox="1"/>
          <p:nvPr>
            <p:ph type="title"/>
          </p:nvPr>
        </p:nvSpPr>
        <p:spPr>
          <a:xfrm>
            <a:off x="4364809" y="735242"/>
            <a:ext cx="7043617" cy="134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	- </a:t>
            </a:r>
            <a:r>
              <a:rPr lang="en-US" sz="3200"/>
              <a:t>ISSUES CATEGORIES </a:t>
            </a:r>
            <a:r>
              <a:rPr lang="en-US" sz="2800"/>
              <a:t>(CONT’D)</a:t>
            </a:r>
            <a:endParaRPr sz="3200"/>
          </a:p>
        </p:txBody>
      </p:sp>
    </p:spTree>
  </p:cSld>
  <p:clrMapOvr>
    <a:masterClrMapping/>
  </p:clrMapOvr>
  <p:transition spd="slow">
    <p:wipe dir="l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7"/>
          <p:cNvSpPr txBox="1"/>
          <p:nvPr>
            <p:ph idx="1" type="body"/>
          </p:nvPr>
        </p:nvSpPr>
        <p:spPr>
          <a:xfrm>
            <a:off x="4364807" y="1825840"/>
            <a:ext cx="7043618" cy="397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 fontScale="92500" lnSpcReduction="20000"/>
          </a:bodyPr>
          <a:lstStyle/>
          <a:p>
            <a:pPr indent="-20193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/>
          </a:p>
          <a:p>
            <a:pPr indent="-342931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500"/>
              <a:t>Speeding</a:t>
            </a:r>
            <a:endParaRPr/>
          </a:p>
          <a:p>
            <a:pPr indent="-190182" lvl="1" marL="6903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600"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600"/>
              <a:t>2</a:t>
            </a:r>
            <a:r>
              <a:rPr baseline="30000" lang="en-US" sz="2600"/>
              <a:t>nd</a:t>
            </a:r>
            <a:r>
              <a:rPr lang="en-US" sz="2600"/>
              <a:t> biggest issue with 28% of the responses indicating speeding</a:t>
            </a:r>
            <a:endParaRPr/>
          </a:p>
          <a:p>
            <a:pPr indent="-190182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600"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600"/>
              <a:t>Those cutting through the neighbourhood are a big part of the perpetrators</a:t>
            </a:r>
            <a:endParaRPr/>
          </a:p>
          <a:p>
            <a:pPr indent="-190182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600"/>
          </a:p>
          <a:p>
            <a:pPr indent="-342900" lvl="2" marL="1028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600"/>
              <a:t>Some residents of CP are also guilty of speeding</a:t>
            </a:r>
            <a:endParaRPr/>
          </a:p>
          <a:p>
            <a:pPr indent="-342931" lvl="3" marL="19431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</a:pPr>
            <a:r>
              <a:rPr lang="en-US" sz="1900"/>
              <a:t>Reminder that the speed limit is 30km/h in CP</a:t>
            </a:r>
            <a:endParaRPr/>
          </a:p>
        </p:txBody>
      </p:sp>
      <p:sp>
        <p:nvSpPr>
          <p:cNvPr id="476" name="Google Shape;476;p27"/>
          <p:cNvSpPr txBox="1"/>
          <p:nvPr>
            <p:ph type="title"/>
          </p:nvPr>
        </p:nvSpPr>
        <p:spPr>
          <a:xfrm>
            <a:off x="4364809" y="735242"/>
            <a:ext cx="7043617" cy="134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TRAFFIC SURVEY RESULTS</a:t>
            </a:r>
            <a:br>
              <a:rPr lang="en-US"/>
            </a:br>
            <a:r>
              <a:rPr lang="en-US"/>
              <a:t>	- </a:t>
            </a:r>
            <a:r>
              <a:rPr lang="en-US" sz="3200"/>
              <a:t>ISSUES CATEGORIES </a:t>
            </a:r>
            <a:r>
              <a:rPr lang="en-US" sz="2800"/>
              <a:t>(CONT’D)</a:t>
            </a:r>
            <a:br>
              <a:rPr lang="en-US" sz="3200"/>
            </a:br>
            <a:endParaRPr sz="3200"/>
          </a:p>
        </p:txBody>
      </p:sp>
    </p:spTree>
  </p:cSld>
  <p:clrMapOvr>
    <a:masterClrMapping/>
  </p:clrMapOvr>
  <p:transition spd="slow">
    <p:wipe dir="l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8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82" name="Google Shape;482;p28"/>
          <p:cNvPicPr preferRelativeResize="0"/>
          <p:nvPr/>
        </p:nvPicPr>
        <p:blipFill rotWithShape="1">
          <a:blip r:embed="rId3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3" name="Google Shape;483;p28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4" name="Google Shape;484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BE9E6"/>
              </a:gs>
              <a:gs pos="100000">
                <a:srgbClr val="C9C5C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5" name="Google Shape;485;p28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lt1"/>
          </a:solidFill>
          <a:ln cap="flat" cmpd="sng" w="22225">
            <a:solidFill>
              <a:srgbClr val="F5A8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86" name="Google Shape;486;p28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043" y="729586"/>
            <a:ext cx="10853914" cy="5398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l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9"/>
          <p:cNvSpPr txBox="1"/>
          <p:nvPr>
            <p:ph type="title"/>
          </p:nvPr>
        </p:nvSpPr>
        <p:spPr>
          <a:xfrm>
            <a:off x="914399" y="834635"/>
            <a:ext cx="7796464" cy="11382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SURVEY RESULTS</a:t>
            </a:r>
            <a:br>
              <a:rPr lang="en-US"/>
            </a:br>
            <a:r>
              <a:rPr lang="en-US"/>
              <a:t>	- LOCATION</a:t>
            </a:r>
            <a:endParaRPr/>
          </a:p>
        </p:txBody>
      </p:sp>
      <p:sp>
        <p:nvSpPr>
          <p:cNvPr id="492" name="Google Shape;492;p29"/>
          <p:cNvSpPr txBox="1"/>
          <p:nvPr>
            <p:ph idx="12" type="sldNum"/>
          </p:nvPr>
        </p:nvSpPr>
        <p:spPr>
          <a:xfrm>
            <a:off x="10438475" y="457199"/>
            <a:ext cx="987552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3" name="Google Shape;493;p29"/>
          <p:cNvSpPr txBox="1"/>
          <p:nvPr>
            <p:ph idx="1" type="body"/>
          </p:nvPr>
        </p:nvSpPr>
        <p:spPr>
          <a:xfrm>
            <a:off x="914399" y="2011680"/>
            <a:ext cx="7152711" cy="4011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Most of the issues identified are on Clearview, Northwestern and Amanda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No street is immuned to the problems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One resident brought up a good point: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Traffic calming strategies on one street leads to the issue moving to another street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Something we need to consider when coming up with solutions</a:t>
            </a:r>
            <a:endParaRPr/>
          </a:p>
        </p:txBody>
      </p:sp>
    </p:spTree>
  </p:cSld>
  <p:clrMapOvr>
    <a:masterClrMapping/>
  </p:clrMapOvr>
  <p:transition spd="slow">
    <p:wipe dir="l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0"/>
          <p:cNvSpPr txBox="1"/>
          <p:nvPr>
            <p:ph type="title"/>
          </p:nvPr>
        </p:nvSpPr>
        <p:spPr>
          <a:xfrm>
            <a:off x="914399" y="834636"/>
            <a:ext cx="7796464" cy="83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SUGGESTED SOLUTIONS</a:t>
            </a:r>
            <a:endParaRPr/>
          </a:p>
        </p:txBody>
      </p:sp>
      <p:sp>
        <p:nvSpPr>
          <p:cNvPr id="499" name="Google Shape;499;p30"/>
          <p:cNvSpPr txBox="1"/>
          <p:nvPr>
            <p:ph idx="12" type="sldNum"/>
          </p:nvPr>
        </p:nvSpPr>
        <p:spPr>
          <a:xfrm>
            <a:off x="10438475" y="457199"/>
            <a:ext cx="987552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0" name="Google Shape;500;p30"/>
          <p:cNvSpPr txBox="1"/>
          <p:nvPr>
            <p:ph idx="1" type="body"/>
          </p:nvPr>
        </p:nvSpPr>
        <p:spPr>
          <a:xfrm>
            <a:off x="914399" y="2011680"/>
            <a:ext cx="7152711" cy="4011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 lnSpcReduction="10000"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Greater enforcement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External traffic study needs to be done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Traffic cameras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A couple of locations were identified as needing 4-way stops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Sunnymede/Keyworth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Cowley/Carleton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More traffic calming measures</a:t>
            </a:r>
            <a:endParaRPr/>
          </a:p>
        </p:txBody>
      </p:sp>
    </p:spTree>
  </p:cSld>
  <p:clrMapOvr>
    <a:masterClrMapping/>
  </p:clrMapOvr>
  <p:transition spd="slow">
    <p:wipe dir="l"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1"/>
          <p:cNvSpPr txBox="1"/>
          <p:nvPr>
            <p:ph type="title"/>
          </p:nvPr>
        </p:nvSpPr>
        <p:spPr>
          <a:xfrm>
            <a:off x="914399" y="834636"/>
            <a:ext cx="7796464" cy="611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WHAT’S NEXT</a:t>
            </a:r>
            <a:endParaRPr/>
          </a:p>
        </p:txBody>
      </p:sp>
      <p:sp>
        <p:nvSpPr>
          <p:cNvPr id="506" name="Google Shape;506;p31"/>
          <p:cNvSpPr txBox="1"/>
          <p:nvPr>
            <p:ph idx="12" type="sldNum"/>
          </p:nvPr>
        </p:nvSpPr>
        <p:spPr>
          <a:xfrm>
            <a:off x="10438475" y="457199"/>
            <a:ext cx="987552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7" name="Google Shape;507;p31"/>
          <p:cNvSpPr txBox="1"/>
          <p:nvPr>
            <p:ph idx="1" type="body"/>
          </p:nvPr>
        </p:nvSpPr>
        <p:spPr>
          <a:xfrm>
            <a:off x="914399" y="2011680"/>
            <a:ext cx="7152711" cy="4011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Traffic Safety Committee will meet in the near future to discuss findings and develop an action plan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Traffic blitz to back up what we’ve heard</a:t>
            </a:r>
            <a:endParaRPr/>
          </a:p>
          <a:p>
            <a:pPr indent="-342900" lvl="0" marL="3429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Create a report for distribution to key influencers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Jeff Lieper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Ottawa Police Services</a:t>
            </a:r>
            <a:endParaRPr/>
          </a:p>
          <a:p>
            <a:pPr indent="-3429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Others?</a:t>
            </a:r>
            <a:endParaRPr/>
          </a:p>
          <a:p>
            <a:pPr indent="-190500" lvl="1" marL="626364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ransition spd="slow">
    <p:wipe dir="l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2"/>
          <p:cNvSpPr txBox="1"/>
          <p:nvPr>
            <p:ph type="title"/>
          </p:nvPr>
        </p:nvSpPr>
        <p:spPr>
          <a:xfrm>
            <a:off x="914400" y="816017"/>
            <a:ext cx="6583680" cy="73546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 sz="3200"/>
              <a:t>UPCOMING EVENTS</a:t>
            </a:r>
            <a:endParaRPr/>
          </a:p>
        </p:txBody>
      </p:sp>
      <p:sp>
        <p:nvSpPr>
          <p:cNvPr id="513" name="Google Shape;513;p32"/>
          <p:cNvSpPr txBox="1"/>
          <p:nvPr>
            <p:ph idx="1" type="body"/>
          </p:nvPr>
        </p:nvSpPr>
        <p:spPr>
          <a:xfrm>
            <a:off x="647121" y="1922100"/>
            <a:ext cx="7824866" cy="3819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 fontScale="92500"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600"/>
              <a:t>Traffic blitz to reinforce the concerns in the survey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600"/>
              <a:t>Guest speaker on traffic from an expert in the field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600"/>
              <a:t>Sign campaign for safer streets = safer community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600"/>
              <a:t>Hosting traffic safety events through Safer Roads Ottawa</a:t>
            </a:r>
            <a:endParaRPr/>
          </a:p>
          <a:p>
            <a:pPr indent="-342931" lvl="1" marL="690372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</a:pPr>
            <a:r>
              <a:rPr lang="en-US" sz="2100"/>
              <a:t>Bike rodeo in May 2026</a:t>
            </a:r>
            <a:endParaRPr/>
          </a:p>
          <a:p>
            <a:pPr indent="-342931" lvl="1" marL="690372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</a:pPr>
            <a:r>
              <a:rPr lang="en-US" sz="2100"/>
              <a:t>Traffic awareness campaign</a:t>
            </a:r>
            <a:endParaRPr/>
          </a:p>
        </p:txBody>
      </p:sp>
      <p:sp>
        <p:nvSpPr>
          <p:cNvPr id="514" name="Google Shape;514;p32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3"/>
          <p:cNvSpPr txBox="1"/>
          <p:nvPr>
            <p:ph type="title"/>
          </p:nvPr>
        </p:nvSpPr>
        <p:spPr>
          <a:xfrm>
            <a:off x="914400" y="816017"/>
            <a:ext cx="6583680" cy="73546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 sz="3200"/>
              <a:t>SPECIAL THANKS</a:t>
            </a:r>
            <a:endParaRPr/>
          </a:p>
        </p:txBody>
      </p:sp>
      <p:sp>
        <p:nvSpPr>
          <p:cNvPr id="520" name="Google Shape;520;p33"/>
          <p:cNvSpPr txBox="1"/>
          <p:nvPr>
            <p:ph idx="1" type="body"/>
          </p:nvPr>
        </p:nvSpPr>
        <p:spPr>
          <a:xfrm>
            <a:off x="824459" y="1966434"/>
            <a:ext cx="7247744" cy="3207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 fontScale="92500"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/>
              <a:t>A special thanks to those who have signed up to be on the Champlain Park Traffic Safety Committee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/>
              <a:t>We’re now a team of 8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/>
              <a:t> New members welcome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/>
              <a:t>And thanks to those who have been with me since the beginning</a:t>
            </a:r>
            <a:endParaRPr/>
          </a:p>
        </p:txBody>
      </p:sp>
      <p:sp>
        <p:nvSpPr>
          <p:cNvPr id="521" name="Google Shape;521;p33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4"/>
          <p:cNvSpPr txBox="1"/>
          <p:nvPr>
            <p:ph type="ctrTitle"/>
          </p:nvPr>
        </p:nvSpPr>
        <p:spPr>
          <a:xfrm>
            <a:off x="914401" y="849783"/>
            <a:ext cx="5715000" cy="7462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527" name="Google Shape;527;p34"/>
          <p:cNvSpPr txBox="1"/>
          <p:nvPr>
            <p:ph idx="1" type="subTitle"/>
          </p:nvPr>
        </p:nvSpPr>
        <p:spPr>
          <a:xfrm>
            <a:off x="94210" y="1734589"/>
            <a:ext cx="7398327" cy="4411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SzPts val="2400"/>
              <a:buNone/>
            </a:pPr>
            <a:r>
              <a:rPr lang="en-US"/>
              <a:t>Any comments or suggestions, please reach out at:</a:t>
            </a:r>
            <a:endParaRPr/>
          </a:p>
          <a:p>
            <a:pPr indent="0" lvl="0" marL="0" rtl="0" algn="ctr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SzPts val="2400"/>
              <a:buNone/>
            </a:pPr>
            <a:r>
              <a:rPr i="1" lang="en-US" u="sng">
                <a:solidFill>
                  <a:srgbClr val="4C6E79"/>
                </a:solidFill>
              </a:rPr>
              <a:t>director4cpca@gmail.com</a:t>
            </a:r>
            <a:endParaRPr/>
          </a:p>
          <a:p>
            <a:pPr indent="0" lvl="0" marL="0" rtl="0" algn="ctr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SzPts val="2400"/>
              <a:buNone/>
            </a:pPr>
            <a:r>
              <a:rPr lang="en-US"/>
              <a:t>Bill Baggs</a:t>
            </a:r>
            <a:endParaRPr/>
          </a:p>
          <a:p>
            <a:pPr indent="0" lvl="0" marL="0" rtl="0" algn="ctr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SzPts val="2400"/>
              <a:buNone/>
            </a:pPr>
            <a:r>
              <a:rPr lang="en-US"/>
              <a:t>Chair, CP Traffic Safety Committee</a:t>
            </a:r>
            <a:endParaRPr/>
          </a:p>
          <a:p>
            <a:pPr indent="0" lvl="0" marL="0" rtl="0" algn="ctr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SzPts val="2400"/>
              <a:buNone/>
            </a:pPr>
            <a:r>
              <a:rPr lang="en-US"/>
              <a:t>613 325-2738</a:t>
            </a:r>
            <a:endParaRPr/>
          </a:p>
        </p:txBody>
      </p:sp>
    </p:spTree>
  </p:cSld>
  <p:clrMapOvr>
    <a:masterClrMapping/>
  </p:clrMapOvr>
  <p:transition spd="slow">
    <p:wipe dir="l"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5"/>
          <p:cNvSpPr txBox="1"/>
          <p:nvPr>
            <p:ph type="title"/>
          </p:nvPr>
        </p:nvSpPr>
        <p:spPr>
          <a:xfrm>
            <a:off x="914400" y="816017"/>
            <a:ext cx="6583680" cy="73546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 sz="3200"/>
              <a:t>NOTABLE SURVEY SUBMISSION</a:t>
            </a:r>
            <a:endParaRPr/>
          </a:p>
        </p:txBody>
      </p:sp>
      <p:sp>
        <p:nvSpPr>
          <p:cNvPr id="533" name="Google Shape;533;p35"/>
          <p:cNvSpPr txBox="1"/>
          <p:nvPr>
            <p:ph idx="1" type="body"/>
          </p:nvPr>
        </p:nvSpPr>
        <p:spPr>
          <a:xfrm>
            <a:off x="824459" y="1966434"/>
            <a:ext cx="7247744" cy="3207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“I honestly think it is a matter of time before someone is seriously injured or killed in our neighbourhood by a car.”</a:t>
            </a:r>
            <a:endParaRPr/>
          </a:p>
        </p:txBody>
      </p:sp>
      <p:sp>
        <p:nvSpPr>
          <p:cNvPr id="534" name="Google Shape;534;p35"/>
          <p:cNvSpPr txBox="1"/>
          <p:nvPr>
            <p:ph idx="12" type="sldNum"/>
          </p:nvPr>
        </p:nvSpPr>
        <p:spPr>
          <a:xfrm>
            <a:off x="10358437" y="457199"/>
            <a:ext cx="1067589" cy="471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600"/>
              <a:buFont typeface="Gill Sans"/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B71E42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600" u="none" cap="none" strike="noStrike">
              <a:solidFill>
                <a:srgbClr val="B71E4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6"/>
          <p:cNvSpPr txBox="1"/>
          <p:nvPr/>
        </p:nvSpPr>
        <p:spPr>
          <a:xfrm>
            <a:off x="1700982" y="435682"/>
            <a:ext cx="9730677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 (1991 Ontario) Ont/Corp # 000923164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Comments: New Zoning Bylaw – Draft 2 June 29, 2025</a:t>
            </a:r>
            <a:endParaRPr b="1" i="0" sz="20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36"/>
          <p:cNvSpPr txBox="1"/>
          <p:nvPr/>
        </p:nvSpPr>
        <p:spPr>
          <a:xfrm>
            <a:off x="1981200" y="1371600"/>
            <a:ext cx="18473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36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pic>
        <p:nvPicPr>
          <p:cNvPr id="542" name="Google Shape;54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200" y="1470518"/>
            <a:ext cx="8657303" cy="5338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7"/>
          <p:cNvSpPr txBox="1"/>
          <p:nvPr/>
        </p:nvSpPr>
        <p:spPr>
          <a:xfrm>
            <a:off x="1916025" y="682018"/>
            <a:ext cx="80981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2- Neighbourhood </a:t>
            </a:r>
            <a:r>
              <a:rPr b="1"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Interior 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Zoning: Applicability of N3C zoning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7"/>
          <p:cNvSpPr txBox="1"/>
          <p:nvPr/>
        </p:nvSpPr>
        <p:spPr>
          <a:xfrm>
            <a:off x="1981200" y="1371600"/>
            <a:ext cx="18473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37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pic>
        <p:nvPicPr>
          <p:cNvPr id="550" name="Google Shape;55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2935" y="1143683"/>
            <a:ext cx="8724452" cy="5167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8"/>
          <p:cNvSpPr txBox="1"/>
          <p:nvPr/>
        </p:nvSpPr>
        <p:spPr>
          <a:xfrm>
            <a:off x="1981200" y="1371600"/>
            <a:ext cx="18473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38"/>
          <p:cNvSpPr txBox="1"/>
          <p:nvPr/>
        </p:nvSpPr>
        <p:spPr>
          <a:xfrm>
            <a:off x="1010234" y="448270"/>
            <a:ext cx="10105840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Inconsistently zoned lots on Patricia Avenue and Sunnymede Avenue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3.1 Why is 241 Patricia Avenue in the south block of Patricia Ave. singled out for higher density zoning, at N3B (2159), than all of the surrounding lots?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7" name="Google Shape;55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404" y="2251815"/>
            <a:ext cx="4978848" cy="4419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6890" y="2237591"/>
            <a:ext cx="5222030" cy="4419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9"/>
          <p:cNvSpPr txBox="1"/>
          <p:nvPr/>
        </p:nvSpPr>
        <p:spPr>
          <a:xfrm>
            <a:off x="1981200" y="1371600"/>
            <a:ext cx="18473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39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sp>
        <p:nvSpPr>
          <p:cNvPr id="565" name="Google Shape;565;p39"/>
          <p:cNvSpPr txBox="1"/>
          <p:nvPr/>
        </p:nvSpPr>
        <p:spPr>
          <a:xfrm>
            <a:off x="1043080" y="86082"/>
            <a:ext cx="1010584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3.2 Why does the boundary along Sunnymede Avenue, jog along the north side of the street between Keyworth and Carleton Avenues? Zig-zag zoning on this section of Sunnymede between Keyworth and Carleton Avenues seems needlessly complicated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6" name="Google Shape;56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874" y="1452282"/>
            <a:ext cx="5848937" cy="3846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86811" y="1452282"/>
            <a:ext cx="5897276" cy="3846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0"/>
          <p:cNvSpPr txBox="1"/>
          <p:nvPr/>
        </p:nvSpPr>
        <p:spPr>
          <a:xfrm>
            <a:off x="1981200" y="1371600"/>
            <a:ext cx="18473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40"/>
          <p:cNvSpPr txBox="1"/>
          <p:nvPr/>
        </p:nvSpPr>
        <p:spPr>
          <a:xfrm>
            <a:off x="1043080" y="86082"/>
            <a:ext cx="1010584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Kitchissippi Questions re: Parkland designations in ZBL Draft 2, Scott St. from NCC lands to Tunney’s Pasture Station GRN designations, Exception 317 and Scott St. / LRT corridor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 of 3 H. Pearl, July 1, 2025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GRN Exception 317 designation, Heather Crowe Park, dedicated in 2009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4" name="Google Shape;57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081" y="1839558"/>
            <a:ext cx="9327292" cy="4506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1"/>
          <p:cNvSpPr txBox="1"/>
          <p:nvPr/>
        </p:nvSpPr>
        <p:spPr>
          <a:xfrm>
            <a:off x="1981200" y="1371600"/>
            <a:ext cx="18473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41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sp>
        <p:nvSpPr>
          <p:cNvPr id="581" name="Google Shape;581;p41"/>
          <p:cNvSpPr txBox="1"/>
          <p:nvPr/>
        </p:nvSpPr>
        <p:spPr>
          <a:xfrm>
            <a:off x="1043080" y="86082"/>
            <a:ext cx="1010584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Important Bird Area – A Globally Significant Area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IBA Program is an international conservation initiative coordinated by BirdLife International. The Canadian co-partners for the IBA Program are Birds Canada and Nature Canada. : https://www.ibacanada.org/site.jsp?siteID=ON112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2" name="Google Shape;58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0466" y="2345416"/>
            <a:ext cx="8735209" cy="4512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2"/>
          <p:cNvSpPr txBox="1"/>
          <p:nvPr/>
        </p:nvSpPr>
        <p:spPr>
          <a:xfrm>
            <a:off x="1981200" y="1371600"/>
            <a:ext cx="18473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42"/>
          <p:cNvSpPr txBox="1"/>
          <p:nvPr/>
        </p:nvSpPr>
        <p:spPr>
          <a:xfrm>
            <a:off x="1043080" y="86082"/>
            <a:ext cx="1010584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Everyone Lives on a Watershed. Problems with Water Start with the Land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9" name="Google Shape;58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98361" y="1548983"/>
            <a:ext cx="7025390" cy="500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3"/>
          <p:cNvSpPr txBox="1"/>
          <p:nvPr/>
        </p:nvSpPr>
        <p:spPr>
          <a:xfrm>
            <a:off x="1981200" y="1371600"/>
            <a:ext cx="18473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43"/>
          <p:cNvSpPr txBox="1"/>
          <p:nvPr/>
        </p:nvSpPr>
        <p:spPr>
          <a:xfrm>
            <a:off x="1981201" y="6217920"/>
            <a:ext cx="29125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Champlain Park Community Association</a:t>
            </a:r>
            <a:endParaRPr/>
          </a:p>
        </p:txBody>
      </p:sp>
      <p:sp>
        <p:nvSpPr>
          <p:cNvPr id="596" name="Google Shape;596;p43"/>
          <p:cNvSpPr txBox="1"/>
          <p:nvPr/>
        </p:nvSpPr>
        <p:spPr>
          <a:xfrm>
            <a:off x="1043080" y="86082"/>
            <a:ext cx="1010584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Kitchissippi Heat Island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July 18, 2019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7" name="Google Shape;59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297" y="1183341"/>
            <a:ext cx="7379746" cy="4257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7350" y="5486400"/>
            <a:ext cx="7911641" cy="1285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78304" y="1728980"/>
            <a:ext cx="3987786" cy="3291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2024-11-01T12:45:31Z</dcterms:created>
  <dc:creator>Bill Baggs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